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512" r:id="rId2"/>
    <p:sldId id="516" r:id="rId3"/>
    <p:sldId id="518" r:id="rId4"/>
    <p:sldId id="274" r:id="rId5"/>
    <p:sldId id="520" r:id="rId6"/>
    <p:sldId id="524" r:id="rId7"/>
    <p:sldId id="526" r:id="rId8"/>
    <p:sldId id="540" r:id="rId9"/>
    <p:sldId id="527" r:id="rId10"/>
    <p:sldId id="528" r:id="rId11"/>
    <p:sldId id="541" r:id="rId12"/>
    <p:sldId id="529" r:id="rId13"/>
    <p:sldId id="521" r:id="rId14"/>
    <p:sldId id="530" r:id="rId15"/>
    <p:sldId id="531" r:id="rId16"/>
    <p:sldId id="532" r:id="rId17"/>
    <p:sldId id="533" r:id="rId18"/>
    <p:sldId id="534" r:id="rId19"/>
    <p:sldId id="535" r:id="rId20"/>
    <p:sldId id="522" r:id="rId21"/>
    <p:sldId id="536" r:id="rId22"/>
    <p:sldId id="537" r:id="rId23"/>
    <p:sldId id="53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광 송" initials="민송" lastIdx="1" clrIdx="0">
    <p:extLst>
      <p:ext uri="{19B8F6BF-5375-455C-9EA6-DF929625EA0E}">
        <p15:presenceInfo xmlns:p15="http://schemas.microsoft.com/office/powerpoint/2012/main" userId="a84756029ea34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257"/>
    <a:srgbClr val="FF6699"/>
    <a:srgbClr val="5F8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88414" autoAdjust="0"/>
  </p:normalViewPr>
  <p:slideViewPr>
    <p:cSldViewPr snapToGrid="0" showGuides="1">
      <p:cViewPr>
        <p:scale>
          <a:sx n="100" d="100"/>
          <a:sy n="100" d="100"/>
        </p:scale>
        <p:origin x="2166" y="120"/>
      </p:cViewPr>
      <p:guideLst>
        <p:guide orient="horz" pos="2818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1B6F5-8147-44BF-A97C-9F1BCCAAF9A5}" type="datetimeFigureOut">
              <a:rPr lang="ko-KR" altLang="en-US" smtClean="0"/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A3BAD-1788-4EEB-8DA8-15EE926920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1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왜 공연 </a:t>
            </a:r>
            <a:r>
              <a:rPr lang="en-US" altLang="ko-KR" dirty="0"/>
              <a:t>/ </a:t>
            </a:r>
            <a:r>
              <a:rPr lang="ko-KR" altLang="en-US" dirty="0"/>
              <a:t>뮤지컬 관련 정보를 한번에 보지 못할까</a:t>
            </a:r>
            <a:r>
              <a:rPr lang="en-US" altLang="ko-KR" dirty="0"/>
              <a:t>?”</a:t>
            </a:r>
            <a:r>
              <a:rPr lang="ko-KR" altLang="en-US" dirty="0"/>
              <a:t>라는 생각에서 시작하여 문화진흥 발전에 도움이 되는 프로그램을 제작하기로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저희는 관심있는 공연의 정보와 </a:t>
            </a:r>
            <a:r>
              <a:rPr lang="en-US" altLang="ko-KR" dirty="0"/>
              <a:t>~</a:t>
            </a:r>
            <a:r>
              <a:rPr lang="ko-KR" altLang="en-US" dirty="0"/>
              <a:t>한 화면으로 시각화 할 수 있는 프로그램을 목표로 설정하였습니다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3BAD-1788-4EEB-8DA8-15EE926920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94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9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265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1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Jsoup</a:t>
            </a:r>
            <a:r>
              <a:rPr lang="en-US" altLang="ko-KR" dirty="0"/>
              <a:t> </a:t>
            </a:r>
            <a:r>
              <a:rPr lang="ko-KR" altLang="en-US" dirty="0"/>
              <a:t>라이브러리는 </a:t>
            </a:r>
            <a:r>
              <a:rPr lang="en-US" altLang="ko-KR" dirty="0"/>
              <a:t>HTML</a:t>
            </a:r>
            <a:r>
              <a:rPr lang="ko-KR" altLang="en-US" dirty="0"/>
              <a:t>문서를 </a:t>
            </a:r>
            <a:r>
              <a:rPr lang="ko-KR" altLang="en-US" dirty="0" err="1"/>
              <a:t>파싱할</a:t>
            </a:r>
            <a:r>
              <a:rPr lang="ko-KR" altLang="en-US" dirty="0"/>
              <a:t> 수 있도록 설계된 오픈소스 </a:t>
            </a:r>
            <a:r>
              <a:rPr lang="en-US" altLang="ko-KR" dirty="0"/>
              <a:t>Java </a:t>
            </a:r>
            <a:r>
              <a:rPr lang="ko-KR" altLang="en-US" dirty="0"/>
              <a:t>라이브러리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프로그램에서는 </a:t>
            </a:r>
            <a:r>
              <a:rPr lang="en-US" altLang="ko-KR" dirty="0" err="1"/>
              <a:t>jsoup</a:t>
            </a:r>
            <a:r>
              <a:rPr lang="ko-KR" altLang="en-US" dirty="0"/>
              <a:t>라이브러리의 </a:t>
            </a:r>
            <a:r>
              <a:rPr lang="en-US" altLang="ko-KR" dirty="0"/>
              <a:t>connect</a:t>
            </a:r>
            <a:r>
              <a:rPr lang="ko-KR" altLang="en-US" dirty="0"/>
              <a:t>메서드로 </a:t>
            </a:r>
            <a:r>
              <a:rPr lang="en-US" altLang="ko-KR" dirty="0" err="1"/>
              <a:t>url</a:t>
            </a:r>
            <a:r>
              <a:rPr lang="ko-KR" altLang="en-US" dirty="0"/>
              <a:t>에 연결하여 </a:t>
            </a:r>
            <a:r>
              <a:rPr lang="en-US" altLang="ko-KR" dirty="0"/>
              <a:t>HTML</a:t>
            </a:r>
            <a:r>
              <a:rPr lang="ko-KR" altLang="en-US" dirty="0"/>
              <a:t>문서를 받아왔습니다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select</a:t>
            </a:r>
            <a:r>
              <a:rPr lang="ko-KR" altLang="en-US" dirty="0"/>
              <a:t>메서드를 사용하여 저희가 원하는 부분의 데이터를 </a:t>
            </a:r>
            <a:r>
              <a:rPr lang="ko-KR" altLang="en-US" dirty="0" err="1"/>
              <a:t>파싱할수</a:t>
            </a:r>
            <a:r>
              <a:rPr lang="ko-KR" altLang="en-US" dirty="0"/>
              <a:t>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3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00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48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54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3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10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09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프로그램 사용량 증가 </a:t>
            </a:r>
            <a:r>
              <a:rPr lang="en-US" altLang="ko-KR" dirty="0"/>
              <a:t>=</a:t>
            </a:r>
            <a:r>
              <a:rPr lang="ko-KR" altLang="en-US" dirty="0"/>
              <a:t> 공연과 뮤지컬의 대중성 향상은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ko-KR" altLang="en-US" dirty="0" err="1"/>
              <a:t>슬라이드랑</a:t>
            </a:r>
            <a:r>
              <a:rPr lang="ko-KR" altLang="en-US" dirty="0"/>
              <a:t> </a:t>
            </a:r>
            <a:r>
              <a:rPr lang="ko-KR" altLang="en-US" dirty="0" err="1"/>
              <a:t>겹치게해서</a:t>
            </a:r>
            <a:r>
              <a:rPr lang="ko-KR" altLang="en-US" dirty="0"/>
              <a:t> 애니메이션 마지막에 넣어서 포개게 </a:t>
            </a:r>
            <a:r>
              <a:rPr lang="ko-KR" altLang="en-US" dirty="0" err="1"/>
              <a:t>해줭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78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64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프로그램의 특징은 크게 </a:t>
            </a:r>
            <a:r>
              <a:rPr lang="en-US" altLang="ko-KR" dirty="0"/>
              <a:t>5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공연 검색 조건을 </a:t>
            </a:r>
            <a:r>
              <a:rPr lang="ko-KR" altLang="en-US" dirty="0" err="1"/>
              <a:t>날짜별</a:t>
            </a:r>
            <a:r>
              <a:rPr lang="en-US" altLang="ko-KR" dirty="0"/>
              <a:t>, </a:t>
            </a:r>
            <a:r>
              <a:rPr lang="ko-KR" altLang="en-US" dirty="0"/>
              <a:t>장르별</a:t>
            </a:r>
            <a:r>
              <a:rPr lang="en-US" altLang="ko-KR" dirty="0"/>
              <a:t>, </a:t>
            </a:r>
            <a:r>
              <a:rPr lang="ko-KR" altLang="en-US" dirty="0"/>
              <a:t>지역별로 선택할 수 있도록 하여 사용자가 원하는 공연을 좀더 쉽게 찾을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앞에서 검색한 결과를 리스트로 제공하여 사용자가 검색한 조건에 맞는 공연을 한눈에 볼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리스트에는 제목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장소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, </a:t>
            </a:r>
            <a:r>
              <a:rPr lang="ko-KR" altLang="en-US" dirty="0"/>
              <a:t>지역 등의 정보를 간략하게 표시하여 사용자가 더 쉽게 선택할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공연 상세정보 창에서는</a:t>
            </a:r>
            <a:r>
              <a:rPr lang="en-US" altLang="ko-KR" dirty="0"/>
              <a:t> </a:t>
            </a:r>
            <a:r>
              <a:rPr lang="ko-KR" altLang="en-US" dirty="0"/>
              <a:t>공연장 위치를 알기 쉽도록 지도 링크를 제공하고</a:t>
            </a:r>
            <a:r>
              <a:rPr lang="en-US" altLang="ko-KR" dirty="0"/>
              <a:t>, </a:t>
            </a:r>
            <a:r>
              <a:rPr lang="ko-KR" altLang="en-US" dirty="0"/>
              <a:t>바로 티켓구매도 가능하도록 티켓구매 사이트 연결 링크를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(</a:t>
            </a:r>
            <a:r>
              <a:rPr lang="ko-KR" altLang="en-US" dirty="0"/>
              <a:t>이거 말 </a:t>
            </a:r>
            <a:r>
              <a:rPr lang="ko-KR" altLang="en-US" dirty="0" err="1"/>
              <a:t>다시써야할듯</a:t>
            </a:r>
            <a:r>
              <a:rPr lang="en-US" altLang="ko-KR" dirty="0"/>
              <a:t>) </a:t>
            </a:r>
            <a:r>
              <a:rPr lang="ko-KR" altLang="en-US" dirty="0"/>
              <a:t>검색한 공연의 포스터 이미지와 상세정보를 </a:t>
            </a:r>
            <a:r>
              <a:rPr lang="en-US" altLang="ko-KR" dirty="0"/>
              <a:t>txt</a:t>
            </a:r>
            <a:r>
              <a:rPr lang="ko-KR" altLang="en-US" dirty="0"/>
              <a:t>파일로 저장할 수 있는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3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 검색 결과 리스트에는 이렇게 공연에 대한 부가정보들을 간략하게 표시하여 사용자가 원하는 공연을 더 쉽게 찾을 수 있도록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A3BAD-1788-4EEB-8DA8-15EE926920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클라이언트의 현재 접속위치를 가져와서 </a:t>
            </a:r>
            <a:r>
              <a:rPr lang="ko-KR" altLang="en-US" dirty="0" err="1"/>
              <a:t>메인창에</a:t>
            </a:r>
            <a:r>
              <a:rPr lang="ko-KR" altLang="en-US" dirty="0"/>
              <a:t> 출력하고 지역을 현재위치로 설정해주는 기능입니다</a:t>
            </a:r>
            <a:r>
              <a:rPr lang="en-US" altLang="ko-KR" dirty="0"/>
              <a:t>. </a:t>
            </a:r>
            <a:r>
              <a:rPr lang="ko-KR" altLang="en-US" dirty="0"/>
              <a:t>이 기능은 프로그램을 </a:t>
            </a:r>
            <a:r>
              <a:rPr lang="ko-KR" altLang="en-US" dirty="0" err="1"/>
              <a:t>실행할때</a:t>
            </a:r>
            <a:r>
              <a:rPr lang="ko-KR" altLang="en-US" dirty="0"/>
              <a:t> 바로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85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공연 리스트에서 공연을 클릭하면 공연 포스터와 가격 등을 포함한 상세정보와 공연장 주변의 버스 정류장과 해당 공연 기간의 날씨를 함께 제공합니다</a:t>
            </a:r>
            <a:r>
              <a:rPr lang="en-US" altLang="ko-KR" dirty="0"/>
              <a:t>. </a:t>
            </a:r>
            <a:r>
              <a:rPr lang="ko-KR" altLang="en-US" dirty="0"/>
              <a:t>날씨 정보는 공연 기간 중 원하는 날짜를 선택해서 볼 수 있으며</a:t>
            </a:r>
            <a:r>
              <a:rPr lang="en-US" altLang="ko-KR" dirty="0"/>
              <a:t>, </a:t>
            </a:r>
            <a:r>
              <a:rPr lang="ko-KR" altLang="en-US" dirty="0"/>
              <a:t>검색일로부터 </a:t>
            </a:r>
            <a:r>
              <a:rPr lang="en-US" altLang="ko-KR" dirty="0"/>
              <a:t>10</a:t>
            </a:r>
            <a:r>
              <a:rPr lang="ko-KR" altLang="en-US" dirty="0"/>
              <a:t>일 이내의 날씨만 확인이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230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0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클라이언트의 현재 접속위치를 가져와서 </a:t>
            </a:r>
            <a:r>
              <a:rPr lang="ko-KR" altLang="en-US" dirty="0" err="1"/>
              <a:t>메인창에</a:t>
            </a:r>
            <a:r>
              <a:rPr lang="ko-KR" altLang="en-US" dirty="0"/>
              <a:t> 출력하고 지역을 현재위치로 설정해주는 기능입니다</a:t>
            </a:r>
            <a:r>
              <a:rPr lang="en-US" altLang="ko-KR" dirty="0"/>
              <a:t>. </a:t>
            </a:r>
            <a:r>
              <a:rPr lang="ko-KR" altLang="en-US" dirty="0"/>
              <a:t>이 기능은 프로그램을 </a:t>
            </a:r>
            <a:r>
              <a:rPr lang="ko-KR" altLang="en-US" dirty="0" err="1"/>
              <a:t>실행할때</a:t>
            </a:r>
            <a:r>
              <a:rPr lang="ko-KR" altLang="en-US" dirty="0"/>
              <a:t> 바로 실행됩니다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97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3A3BAD-1788-4EEB-8DA8-15EE9269208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50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46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24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060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94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2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44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87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2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38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14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96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2018-12-14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38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4042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ko-KR" altLang="en-US" sz="135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63319" y="1385636"/>
            <a:ext cx="6040010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ko-KR" altLang="en-US" sz="4050" b="1" dirty="0">
                <a:gradFill flip="none" rotWithShape="1">
                  <a:gsLst>
                    <a:gs pos="50000">
                      <a:prstClr val="white">
                        <a:lumMod val="95000"/>
                      </a:prstClr>
                    </a:gs>
                    <a:gs pos="50000">
                      <a:srgbClr val="404257"/>
                    </a:gs>
                  </a:gsLst>
                  <a:lin ang="0" scaled="1"/>
                  <a:tileRect/>
                </a:gradFill>
                <a:latin typeface="맑은 고딕" panose="020F0502020204030204"/>
                <a:ea typeface="맑은 고딕" panose="020B0503020000020004" pitchFamily="50" charset="-127"/>
              </a:rPr>
              <a:t>자바콘서트</a:t>
            </a:r>
            <a:endParaRPr lang="en-US" altLang="ko-KR" sz="900" dirty="0">
              <a:gradFill flip="none" rotWithShape="1">
                <a:gsLst>
                  <a:gs pos="50000">
                    <a:prstClr val="white">
                      <a:lumMod val="95000"/>
                    </a:prstClr>
                  </a:gs>
                  <a:gs pos="50000">
                    <a:srgbClr val="404257"/>
                  </a:gs>
                </a:gsLst>
                <a:lin ang="0" scaled="1"/>
                <a:tileRect/>
              </a:gra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8CFC-5374-4BEC-859B-1D1BCE6AA7C6}"/>
              </a:ext>
            </a:extLst>
          </p:cNvPr>
          <p:cNvSpPr txBox="1"/>
          <p:nvPr/>
        </p:nvSpPr>
        <p:spPr>
          <a:xfrm>
            <a:off x="5854304" y="3624741"/>
            <a:ext cx="1933575" cy="2124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20153308 </a:t>
            </a:r>
            <a:r>
              <a:rPr lang="ko-KR" altLang="en-US" dirty="0">
                <a:solidFill>
                  <a:srgbClr val="404257"/>
                </a:solidFill>
              </a:rPr>
              <a:t>송민광</a:t>
            </a:r>
            <a:endParaRPr lang="en-US" altLang="ko-KR" dirty="0">
              <a:solidFill>
                <a:srgbClr val="40425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20153232 </a:t>
            </a:r>
            <a:r>
              <a:rPr lang="ko-KR" altLang="en-US" dirty="0" err="1">
                <a:solidFill>
                  <a:srgbClr val="404257"/>
                </a:solidFill>
              </a:rPr>
              <a:t>강선모</a:t>
            </a:r>
            <a:endParaRPr lang="en-US" altLang="ko-KR" dirty="0">
              <a:solidFill>
                <a:srgbClr val="40425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20173139 </a:t>
            </a:r>
            <a:r>
              <a:rPr lang="ko-KR" altLang="en-US" dirty="0">
                <a:solidFill>
                  <a:srgbClr val="404257"/>
                </a:solidFill>
              </a:rPr>
              <a:t>김영재</a:t>
            </a:r>
            <a:endParaRPr lang="en-US" altLang="ko-KR" dirty="0">
              <a:solidFill>
                <a:srgbClr val="40425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20153231 </a:t>
            </a:r>
            <a:r>
              <a:rPr lang="ko-KR" altLang="en-US" dirty="0">
                <a:solidFill>
                  <a:srgbClr val="404257"/>
                </a:solidFill>
              </a:rPr>
              <a:t>남영우</a:t>
            </a:r>
            <a:endParaRPr lang="en-US" altLang="ko-KR" dirty="0">
              <a:solidFill>
                <a:srgbClr val="404257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04257"/>
                </a:solidFill>
              </a:rPr>
              <a:t>20143701 </a:t>
            </a:r>
            <a:r>
              <a:rPr lang="ko-KR" altLang="en-US" dirty="0" err="1">
                <a:solidFill>
                  <a:srgbClr val="404257"/>
                </a:solidFill>
              </a:rPr>
              <a:t>최유래</a:t>
            </a:r>
            <a:endParaRPr lang="ko-KR" altLang="en-US" dirty="0">
              <a:solidFill>
                <a:srgbClr val="404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19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완성도 </a:t>
              </a:r>
              <a:r>
                <a:rPr lang="en-US" altLang="ko-KR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: </a:t>
              </a:r>
              <a:r>
                <a:rPr lang="en-US" altLang="ko-KR" sz="32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99</a:t>
              </a:r>
              <a:r>
                <a:rPr lang="en-US" altLang="ko-KR" sz="135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%</a:t>
              </a:r>
              <a:endParaRPr lang="ko-KR" altLang="en-US" sz="135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7945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685800">
                <a:lnSpc>
                  <a:spcPct val="20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지도와 티켓 구매 링크를 제공한다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기능 상세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37A0037-B07B-4AD9-8CF0-7ADF8D7BC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9" t="25926" r="27225" b="18149"/>
          <a:stretch/>
        </p:blipFill>
        <p:spPr>
          <a:xfrm>
            <a:off x="188806" y="760833"/>
            <a:ext cx="4341252" cy="395404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E60CA6C-D457-4E7A-B106-8CFB557A8D18}"/>
              </a:ext>
            </a:extLst>
          </p:cNvPr>
          <p:cNvSpPr/>
          <p:nvPr/>
        </p:nvSpPr>
        <p:spPr>
          <a:xfrm>
            <a:off x="3069182" y="1711326"/>
            <a:ext cx="762352" cy="29223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522594-80CD-48EE-9FAB-6C0BE52A8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881" y="2243137"/>
            <a:ext cx="5671370" cy="3190146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79F519F-35E1-4C64-BB7B-94A27329AB8E}"/>
              </a:ext>
            </a:extLst>
          </p:cNvPr>
          <p:cNvSpPr/>
          <p:nvPr/>
        </p:nvSpPr>
        <p:spPr>
          <a:xfrm>
            <a:off x="2995466" y="2152968"/>
            <a:ext cx="909784" cy="29223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B0F40C4-8B7D-438B-9219-39711A949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351" y="805606"/>
            <a:ext cx="4743613" cy="34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완성도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: 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99</a:t>
              </a:r>
              <a:r>
                <a:rPr kumimoji="0" lang="en-US" altLang="ko-K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%</a:t>
              </a:r>
              <a:endParaRPr kumimoji="0" lang="ko-KR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7945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페이징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가능한 다중 창 지원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1" u="none" strike="noStrike" kern="1200" cap="none" spc="0" normalizeH="0" baseline="0" noProof="0" dirty="0">
                <a:ln>
                  <a:noFill/>
                </a:ln>
                <a:solidFill>
                  <a:srgbClr val="40425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상세</a:t>
            </a:r>
            <a:endParaRPr kumimoji="0" lang="en-US" altLang="ko-KR" sz="2100" b="1" i="1" u="none" strike="noStrike" kern="1200" cap="none" spc="0" normalizeH="0" baseline="0" noProof="0" dirty="0">
              <a:ln>
                <a:noFill/>
              </a:ln>
              <a:solidFill>
                <a:srgbClr val="40425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CF54F16-FAAC-4313-9934-1F37D8716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7" t="10371" r="22917" b="14936"/>
          <a:stretch/>
        </p:blipFill>
        <p:spPr>
          <a:xfrm>
            <a:off x="731838" y="772676"/>
            <a:ext cx="7753350" cy="46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5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완성도 </a:t>
              </a:r>
              <a:r>
                <a:rPr lang="en-US" altLang="ko-KR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: </a:t>
              </a:r>
              <a:r>
                <a:rPr lang="en-US" altLang="ko-KR" sz="32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90</a:t>
              </a:r>
              <a:r>
                <a:rPr lang="en-US" altLang="ko-KR" sz="135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%</a:t>
              </a:r>
              <a:endParaRPr lang="ko-KR" altLang="en-US" sz="135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7945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685800">
                <a:lnSpc>
                  <a:spcPct val="20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검색한 공연의 상세정보 저장 기능을 제공한다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기능 상세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B87E188-1035-4119-AD68-24E51DE75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9" t="25926" r="27225" b="18149"/>
          <a:stretch/>
        </p:blipFill>
        <p:spPr>
          <a:xfrm>
            <a:off x="188806" y="1151585"/>
            <a:ext cx="4341252" cy="3954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6A1703-AF51-4D4C-9705-E768F18D2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80" t="29630" r="11029" b="42408"/>
          <a:stretch/>
        </p:blipFill>
        <p:spPr>
          <a:xfrm>
            <a:off x="4705266" y="2063754"/>
            <a:ext cx="4249928" cy="2063746"/>
          </a:xfrm>
          <a:prstGeom prst="rect">
            <a:avLst/>
          </a:prstGeom>
          <a:ln w="9525">
            <a:noFill/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26BFFC-6A04-4A2B-BD96-7E99D9A4240F}"/>
              </a:ext>
            </a:extLst>
          </p:cNvPr>
          <p:cNvSpPr/>
          <p:nvPr/>
        </p:nvSpPr>
        <p:spPr>
          <a:xfrm>
            <a:off x="2027121" y="4902200"/>
            <a:ext cx="646960" cy="24286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제작에 사용한 기법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E3BCC9-952A-475C-B318-03570726AC43}"/>
              </a:ext>
            </a:extLst>
          </p:cNvPr>
          <p:cNvSpPr/>
          <p:nvPr/>
        </p:nvSpPr>
        <p:spPr>
          <a:xfrm>
            <a:off x="3410855" y="609290"/>
            <a:ext cx="1502542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1.</a:t>
            </a:r>
            <a:r>
              <a:rPr lang="ko-KR" altLang="en-US" sz="1500" dirty="0"/>
              <a:t> </a:t>
            </a:r>
            <a:r>
              <a:rPr lang="en-US" altLang="ko-KR" sz="1500" dirty="0"/>
              <a:t>Sever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8CF1B9-FCB3-4BD6-86CD-AE2FE8049349}"/>
              </a:ext>
            </a:extLst>
          </p:cNvPr>
          <p:cNvSpPr/>
          <p:nvPr/>
        </p:nvSpPr>
        <p:spPr>
          <a:xfrm>
            <a:off x="7498583" y="609290"/>
            <a:ext cx="1502542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Client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980F06-5EFD-4917-96C9-61D836FEBDAC}"/>
              </a:ext>
            </a:extLst>
          </p:cNvPr>
          <p:cNvCxnSpPr>
            <a:cxnSpLocks/>
            <a:stCxn id="5" idx="2"/>
            <a:endCxn id="51" idx="0"/>
          </p:cNvCxnSpPr>
          <p:nvPr/>
        </p:nvCxnSpPr>
        <p:spPr>
          <a:xfrm>
            <a:off x="4162126" y="1148774"/>
            <a:ext cx="0" cy="57491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297A681-8A3B-459C-B159-BA7F3662BF72}"/>
              </a:ext>
            </a:extLst>
          </p:cNvPr>
          <p:cNvCxnSpPr>
            <a:cxnSpLocks/>
            <a:stCxn id="6" idx="2"/>
            <a:endCxn id="52" idx="0"/>
          </p:cNvCxnSpPr>
          <p:nvPr/>
        </p:nvCxnSpPr>
        <p:spPr>
          <a:xfrm>
            <a:off x="8249854" y="1148774"/>
            <a:ext cx="0" cy="5749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CA4FF23-354E-4635-AAC7-2F28D9F785E7}"/>
              </a:ext>
            </a:extLst>
          </p:cNvPr>
          <p:cNvSpPr/>
          <p:nvPr/>
        </p:nvSpPr>
        <p:spPr>
          <a:xfrm>
            <a:off x="161662" y="1351078"/>
            <a:ext cx="1328639" cy="15476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Performance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5CA52B0-7812-490F-8D9D-B13881A5FBF8}"/>
              </a:ext>
            </a:extLst>
          </p:cNvPr>
          <p:cNvCxnSpPr/>
          <p:nvPr/>
        </p:nvCxnSpPr>
        <p:spPr>
          <a:xfrm flipH="1">
            <a:off x="5264703" y="2237325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021BD7-56FB-4437-B68C-6D777167191D}"/>
              </a:ext>
            </a:extLst>
          </p:cNvPr>
          <p:cNvSpPr txBox="1"/>
          <p:nvPr/>
        </p:nvSpPr>
        <p:spPr>
          <a:xfrm>
            <a:off x="5570913" y="1980516"/>
            <a:ext cx="253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4.</a:t>
            </a:r>
            <a:r>
              <a:rPr lang="ko-KR" altLang="en-US" sz="1000" dirty="0"/>
              <a:t> 기간별</a:t>
            </a:r>
            <a:r>
              <a:rPr lang="en-US" altLang="ko-KR" sz="1000" dirty="0"/>
              <a:t>, </a:t>
            </a:r>
            <a:r>
              <a:rPr lang="ko-KR" altLang="en-US" sz="1000" dirty="0"/>
              <a:t>지역별</a:t>
            </a:r>
            <a:r>
              <a:rPr lang="en-US" altLang="ko-KR" sz="1000" dirty="0"/>
              <a:t>, </a:t>
            </a:r>
            <a:r>
              <a:rPr lang="ko-KR" altLang="en-US" sz="1000" dirty="0"/>
              <a:t>장르별 공연 검색 요청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376780-2D20-48E1-BE0E-FAC48DD6D7A1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53701" y="2883335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059099-BA45-4D17-ADB7-BC95806FF671}"/>
              </a:ext>
            </a:extLst>
          </p:cNvPr>
          <p:cNvSpPr txBox="1"/>
          <p:nvPr/>
        </p:nvSpPr>
        <p:spPr>
          <a:xfrm>
            <a:off x="4411607" y="2625070"/>
            <a:ext cx="253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7.</a:t>
            </a:r>
            <a:r>
              <a:rPr lang="ko-KR" altLang="en-US" sz="1000" dirty="0"/>
              <a:t> 페이지별 반환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BA29FE9-BFD8-401F-A9BF-16C28589AC31}"/>
              </a:ext>
            </a:extLst>
          </p:cNvPr>
          <p:cNvSpPr/>
          <p:nvPr/>
        </p:nvSpPr>
        <p:spPr>
          <a:xfrm>
            <a:off x="161662" y="5998533"/>
            <a:ext cx="1328639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Dust </a:t>
            </a:r>
            <a:r>
              <a:rPr lang="en-US" altLang="ko-KR" sz="1500" dirty="0" err="1"/>
              <a:t>Ozen</a:t>
            </a:r>
            <a:endParaRPr lang="en-US" altLang="ko-KR" sz="15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2C26C46-0EB0-4EE3-A3DF-DE62E6FB498B}"/>
              </a:ext>
            </a:extLst>
          </p:cNvPr>
          <p:cNvSpPr/>
          <p:nvPr/>
        </p:nvSpPr>
        <p:spPr>
          <a:xfrm>
            <a:off x="161662" y="5072118"/>
            <a:ext cx="1328639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Weather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36034E1-855B-439C-9191-B8C850927FBA}"/>
              </a:ext>
            </a:extLst>
          </p:cNvPr>
          <p:cNvSpPr/>
          <p:nvPr/>
        </p:nvSpPr>
        <p:spPr>
          <a:xfrm>
            <a:off x="161662" y="4140073"/>
            <a:ext cx="1328639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Bus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A4EC00-561D-46B7-B2F8-5A59F326F4A8}"/>
              </a:ext>
            </a:extLst>
          </p:cNvPr>
          <p:cNvCxnSpPr/>
          <p:nvPr/>
        </p:nvCxnSpPr>
        <p:spPr>
          <a:xfrm flipH="1" flipV="1">
            <a:off x="1490300" y="1407052"/>
            <a:ext cx="2671826" cy="10312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8E5DA6-359B-4E2C-A260-E9A3CDC3F061}"/>
              </a:ext>
            </a:extLst>
          </p:cNvPr>
          <p:cNvSpPr txBox="1"/>
          <p:nvPr/>
        </p:nvSpPr>
        <p:spPr>
          <a:xfrm rot="1314723">
            <a:off x="1831862" y="1637566"/>
            <a:ext cx="1872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5.</a:t>
            </a:r>
            <a:r>
              <a:rPr lang="ko-KR" altLang="en-US" sz="1000" dirty="0"/>
              <a:t> 조건에 맞는 공연 검색 요청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7EBE97E-AFAA-47D6-8F5C-8E9AE25E4062}"/>
              </a:ext>
            </a:extLst>
          </p:cNvPr>
          <p:cNvCxnSpPr>
            <a:cxnSpLocks/>
          </p:cNvCxnSpPr>
          <p:nvPr/>
        </p:nvCxnSpPr>
        <p:spPr>
          <a:xfrm>
            <a:off x="1486088" y="1849158"/>
            <a:ext cx="2676038" cy="1036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899041-AD17-4F3B-82CA-9DD5F4C507DD}"/>
              </a:ext>
            </a:extLst>
          </p:cNvPr>
          <p:cNvSpPr txBox="1"/>
          <p:nvPr/>
        </p:nvSpPr>
        <p:spPr>
          <a:xfrm rot="1314723">
            <a:off x="1724351" y="2089095"/>
            <a:ext cx="2165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6.</a:t>
            </a:r>
            <a:r>
              <a:rPr lang="ko-KR" altLang="en-US" sz="1000" dirty="0"/>
              <a:t> 조건에 맞는 공연 검색</a:t>
            </a:r>
            <a:r>
              <a:rPr lang="en-US" altLang="ko-KR" sz="1000" dirty="0"/>
              <a:t> </a:t>
            </a:r>
            <a:r>
              <a:rPr lang="ko-KR" altLang="en-US" sz="1000" dirty="0"/>
              <a:t>결과 반환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3D2560E-4833-4D5A-B094-9BF153076FB6}"/>
              </a:ext>
            </a:extLst>
          </p:cNvPr>
          <p:cNvCxnSpPr/>
          <p:nvPr/>
        </p:nvCxnSpPr>
        <p:spPr>
          <a:xfrm flipH="1">
            <a:off x="5264703" y="3274998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A18E24-0EB1-4231-8415-FD0B2ABC32BF}"/>
              </a:ext>
            </a:extLst>
          </p:cNvPr>
          <p:cNvSpPr txBox="1"/>
          <p:nvPr/>
        </p:nvSpPr>
        <p:spPr>
          <a:xfrm>
            <a:off x="5531741" y="3018189"/>
            <a:ext cx="26155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8.</a:t>
            </a:r>
            <a:r>
              <a:rPr lang="ko-KR" altLang="en-US" sz="1000" dirty="0"/>
              <a:t> 공연 리스트 중 특정 공연 상세정보 요청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4C16C72-1E8D-4767-B96B-BD444A37A212}"/>
              </a:ext>
            </a:extLst>
          </p:cNvPr>
          <p:cNvCxnSpPr/>
          <p:nvPr/>
        </p:nvCxnSpPr>
        <p:spPr>
          <a:xfrm flipH="1" flipV="1">
            <a:off x="1490300" y="2480234"/>
            <a:ext cx="2671826" cy="10312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FFE136-0601-4FD1-A14B-C99600CA3700}"/>
              </a:ext>
            </a:extLst>
          </p:cNvPr>
          <p:cNvSpPr txBox="1"/>
          <p:nvPr/>
        </p:nvSpPr>
        <p:spPr>
          <a:xfrm rot="1276736">
            <a:off x="1836626" y="2710750"/>
            <a:ext cx="1863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9.</a:t>
            </a:r>
            <a:r>
              <a:rPr lang="ko-KR" altLang="en-US" sz="1000" dirty="0"/>
              <a:t> 특정 공연 상세정보 요청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ADB36C9-E0CB-4083-A980-258315F305AE}"/>
              </a:ext>
            </a:extLst>
          </p:cNvPr>
          <p:cNvCxnSpPr>
            <a:cxnSpLocks/>
          </p:cNvCxnSpPr>
          <p:nvPr/>
        </p:nvCxnSpPr>
        <p:spPr>
          <a:xfrm>
            <a:off x="1383551" y="2871822"/>
            <a:ext cx="2778577" cy="1086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8B29D4-9576-45AE-B1E9-387BB5739217}"/>
              </a:ext>
            </a:extLst>
          </p:cNvPr>
          <p:cNvSpPr txBox="1"/>
          <p:nvPr/>
        </p:nvSpPr>
        <p:spPr>
          <a:xfrm rot="1276736">
            <a:off x="1637339" y="3150810"/>
            <a:ext cx="2296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10.</a:t>
            </a:r>
            <a:r>
              <a:rPr lang="ko-KR" altLang="en-US" sz="1000" dirty="0"/>
              <a:t> 조건에 맞는 공연 검색</a:t>
            </a:r>
            <a:r>
              <a:rPr lang="en-US" altLang="ko-KR" sz="1000" dirty="0"/>
              <a:t> </a:t>
            </a:r>
            <a:r>
              <a:rPr lang="ko-KR" altLang="en-US" sz="1000" dirty="0"/>
              <a:t>결과 반환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41EAE6-9974-48E1-884D-7FD69A2E957F}"/>
              </a:ext>
            </a:extLst>
          </p:cNvPr>
          <p:cNvCxnSpPr>
            <a:cxnSpLocks/>
          </p:cNvCxnSpPr>
          <p:nvPr/>
        </p:nvCxnSpPr>
        <p:spPr>
          <a:xfrm flipH="1" flipV="1">
            <a:off x="1494515" y="4230440"/>
            <a:ext cx="2676039" cy="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D91A443-2C34-4D13-814F-4078F806A2FB}"/>
              </a:ext>
            </a:extLst>
          </p:cNvPr>
          <p:cNvCxnSpPr>
            <a:cxnSpLocks/>
          </p:cNvCxnSpPr>
          <p:nvPr/>
        </p:nvCxnSpPr>
        <p:spPr>
          <a:xfrm>
            <a:off x="1498144" y="4595957"/>
            <a:ext cx="2663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FA08BBE-9920-4110-BB51-C6C91AD0DC2B}"/>
              </a:ext>
            </a:extLst>
          </p:cNvPr>
          <p:cNvSpPr txBox="1"/>
          <p:nvPr/>
        </p:nvSpPr>
        <p:spPr>
          <a:xfrm>
            <a:off x="1541324" y="3982983"/>
            <a:ext cx="2602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11.</a:t>
            </a:r>
            <a:r>
              <a:rPr lang="ko-KR" altLang="en-US" sz="1000" dirty="0"/>
              <a:t> 공연장 </a:t>
            </a:r>
            <a:r>
              <a:rPr lang="en-US" altLang="ko-KR" sz="1000" dirty="0"/>
              <a:t>GPS</a:t>
            </a:r>
            <a:r>
              <a:rPr lang="ko-KR" altLang="en-US" sz="1000" dirty="0"/>
              <a:t>위치 이용 정류장 정보 요청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CA8C0E-D832-4DB2-A358-DA733CD20D29}"/>
              </a:ext>
            </a:extLst>
          </p:cNvPr>
          <p:cNvSpPr txBox="1"/>
          <p:nvPr/>
        </p:nvSpPr>
        <p:spPr>
          <a:xfrm>
            <a:off x="1776005" y="4350525"/>
            <a:ext cx="2132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12.</a:t>
            </a:r>
            <a:r>
              <a:rPr lang="ko-KR" altLang="en-US" sz="1000" dirty="0"/>
              <a:t> 공연장 주변 정류장 정보 반환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1E66A2D-1663-4A43-8E09-55CA4124725B}"/>
              </a:ext>
            </a:extLst>
          </p:cNvPr>
          <p:cNvCxnSpPr>
            <a:cxnSpLocks/>
          </p:cNvCxnSpPr>
          <p:nvPr/>
        </p:nvCxnSpPr>
        <p:spPr>
          <a:xfrm flipH="1" flipV="1">
            <a:off x="1494515" y="5163604"/>
            <a:ext cx="2676039" cy="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55F304D-F57E-4DFC-AC1A-5C341782D7F9}"/>
              </a:ext>
            </a:extLst>
          </p:cNvPr>
          <p:cNvCxnSpPr>
            <a:cxnSpLocks/>
          </p:cNvCxnSpPr>
          <p:nvPr/>
        </p:nvCxnSpPr>
        <p:spPr>
          <a:xfrm>
            <a:off x="1498144" y="5529121"/>
            <a:ext cx="2663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68C11CE-C63B-4A85-9D1C-BC999D1287A0}"/>
              </a:ext>
            </a:extLst>
          </p:cNvPr>
          <p:cNvSpPr txBox="1"/>
          <p:nvPr/>
        </p:nvSpPr>
        <p:spPr>
          <a:xfrm>
            <a:off x="1573873" y="4916147"/>
            <a:ext cx="253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15.</a:t>
            </a:r>
            <a:r>
              <a:rPr lang="ko-KR" altLang="en-US" sz="1000" dirty="0"/>
              <a:t> 공연 지역</a:t>
            </a:r>
            <a:r>
              <a:rPr lang="en-US" altLang="ko-KR" sz="1000" dirty="0"/>
              <a:t>, </a:t>
            </a:r>
            <a:r>
              <a:rPr lang="ko-KR" altLang="en-US" sz="1000" dirty="0"/>
              <a:t>날짜 이용 날씨 정보 요청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C03ED5-DFB7-49B1-B32E-BC584F79E721}"/>
              </a:ext>
            </a:extLst>
          </p:cNvPr>
          <p:cNvSpPr txBox="1"/>
          <p:nvPr/>
        </p:nvSpPr>
        <p:spPr>
          <a:xfrm>
            <a:off x="1776005" y="5283689"/>
            <a:ext cx="2132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16.</a:t>
            </a:r>
            <a:r>
              <a:rPr lang="ko-KR" altLang="en-US" sz="1000" dirty="0"/>
              <a:t> 해당 공연 기간 날씨 정보 반환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E595EDE-491C-4E40-97EE-8E856F921668}"/>
              </a:ext>
            </a:extLst>
          </p:cNvPr>
          <p:cNvCxnSpPr>
            <a:cxnSpLocks/>
          </p:cNvCxnSpPr>
          <p:nvPr/>
        </p:nvCxnSpPr>
        <p:spPr>
          <a:xfrm flipH="1" flipV="1">
            <a:off x="1494515" y="6077467"/>
            <a:ext cx="2676039" cy="3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DDE7146-7635-4C54-9033-FEF35652E665}"/>
              </a:ext>
            </a:extLst>
          </p:cNvPr>
          <p:cNvCxnSpPr>
            <a:cxnSpLocks/>
          </p:cNvCxnSpPr>
          <p:nvPr/>
        </p:nvCxnSpPr>
        <p:spPr>
          <a:xfrm>
            <a:off x="1498144" y="6442983"/>
            <a:ext cx="26639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E8A8F8B-0F43-4333-92AC-0AC18151FA1F}"/>
              </a:ext>
            </a:extLst>
          </p:cNvPr>
          <p:cNvSpPr txBox="1"/>
          <p:nvPr/>
        </p:nvSpPr>
        <p:spPr>
          <a:xfrm>
            <a:off x="1531275" y="5830009"/>
            <a:ext cx="2622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17.</a:t>
            </a:r>
            <a:r>
              <a:rPr lang="ko-KR" altLang="en-US" sz="1000" dirty="0"/>
              <a:t> 공연 지역</a:t>
            </a:r>
            <a:r>
              <a:rPr lang="en-US" altLang="ko-KR" sz="1000" dirty="0"/>
              <a:t>, </a:t>
            </a:r>
            <a:r>
              <a:rPr lang="ko-KR" altLang="en-US" sz="1000" dirty="0"/>
              <a:t>날짜 이용 미세먼지 정보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AB8425-C3F6-4EA2-9172-7DEA6050C1ED}"/>
              </a:ext>
            </a:extLst>
          </p:cNvPr>
          <p:cNvSpPr txBox="1"/>
          <p:nvPr/>
        </p:nvSpPr>
        <p:spPr>
          <a:xfrm>
            <a:off x="1623191" y="6197552"/>
            <a:ext cx="2438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18.</a:t>
            </a:r>
            <a:r>
              <a:rPr lang="ko-KR" altLang="en-US" sz="1000" dirty="0"/>
              <a:t> 해당 공연 기간 미세먼지 정보 반환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A601C93-FDF9-4F7D-9CE8-B6CE96A53373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53701" y="4735016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D36EB1-B180-4660-A63E-30A88DBD2BB8}"/>
              </a:ext>
            </a:extLst>
          </p:cNvPr>
          <p:cNvSpPr txBox="1"/>
          <p:nvPr/>
        </p:nvSpPr>
        <p:spPr>
          <a:xfrm>
            <a:off x="4411607" y="4476750"/>
            <a:ext cx="253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13.</a:t>
            </a:r>
            <a:r>
              <a:rPr lang="ko-KR" altLang="en-US" sz="1000" dirty="0"/>
              <a:t> 공연 상세정보 및 버스 정보 반환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D46132A-8348-4611-B29E-64840BB8E1C9}"/>
              </a:ext>
            </a:extLst>
          </p:cNvPr>
          <p:cNvCxnSpPr/>
          <p:nvPr/>
        </p:nvCxnSpPr>
        <p:spPr>
          <a:xfrm flipH="1">
            <a:off x="5264703" y="5044550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261EB8-5A64-4D1A-9C11-B6B8136A63F7}"/>
              </a:ext>
            </a:extLst>
          </p:cNvPr>
          <p:cNvSpPr txBox="1"/>
          <p:nvPr/>
        </p:nvSpPr>
        <p:spPr>
          <a:xfrm>
            <a:off x="5531741" y="4787741"/>
            <a:ext cx="26155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14.</a:t>
            </a:r>
            <a:r>
              <a:rPr lang="ko-KR" altLang="en-US" sz="1000" dirty="0"/>
              <a:t> 공연 지역</a:t>
            </a:r>
            <a:r>
              <a:rPr lang="en-US" altLang="ko-KR" sz="1000" dirty="0"/>
              <a:t>, </a:t>
            </a:r>
            <a:r>
              <a:rPr lang="ko-KR" altLang="en-US" sz="1000" dirty="0"/>
              <a:t>날짜 이용 날씨 정보 요청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5F33EF8-DA9F-4A42-B58B-707AF240C6CF}"/>
              </a:ext>
            </a:extLst>
          </p:cNvPr>
          <p:cNvCxnSpPr>
            <a:cxnSpLocks/>
          </p:cNvCxnSpPr>
          <p:nvPr/>
        </p:nvCxnSpPr>
        <p:spPr>
          <a:xfrm rot="10800000" flipH="1">
            <a:off x="4153701" y="6664979"/>
            <a:ext cx="2985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8CDF877-2596-4F41-AAFB-5F67904CE51D}"/>
              </a:ext>
            </a:extLst>
          </p:cNvPr>
          <p:cNvSpPr txBox="1"/>
          <p:nvPr/>
        </p:nvSpPr>
        <p:spPr>
          <a:xfrm>
            <a:off x="4411607" y="6406714"/>
            <a:ext cx="2537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19.</a:t>
            </a:r>
            <a:r>
              <a:rPr lang="ko-KR" altLang="en-US" sz="1000" dirty="0"/>
              <a:t> 일기예보 및 미세먼지 정보 반환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1E257E-DCBE-4B0F-981C-51877039CD0D}"/>
              </a:ext>
            </a:extLst>
          </p:cNvPr>
          <p:cNvSpPr/>
          <p:nvPr/>
        </p:nvSpPr>
        <p:spPr>
          <a:xfrm>
            <a:off x="2216827" y="619753"/>
            <a:ext cx="1193518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2.</a:t>
            </a:r>
            <a:r>
              <a:rPr lang="ko-KR" altLang="en-US" sz="1500" dirty="0"/>
              <a:t> </a:t>
            </a:r>
            <a:r>
              <a:rPr lang="en-US" altLang="ko-KR" sz="1500" dirty="0"/>
              <a:t>Executor</a:t>
            </a:r>
          </a:p>
          <a:p>
            <a:pPr algn="ctr"/>
            <a:r>
              <a:rPr lang="en-US" altLang="ko-KR" sz="1500" dirty="0"/>
              <a:t>Service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C5BBFF9-92D1-4539-8E3C-5D29A6E836AA}"/>
              </a:ext>
            </a:extLst>
          </p:cNvPr>
          <p:cNvSpPr/>
          <p:nvPr/>
        </p:nvSpPr>
        <p:spPr>
          <a:xfrm>
            <a:off x="3542493" y="1159234"/>
            <a:ext cx="1233209" cy="5394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3.</a:t>
            </a:r>
            <a:r>
              <a:rPr lang="ko-KR" altLang="en-US" sz="1500" dirty="0"/>
              <a:t> 서버</a:t>
            </a:r>
            <a:endParaRPr lang="en-US" altLang="ko-KR" sz="1500" dirty="0"/>
          </a:p>
          <a:p>
            <a:pPr algn="ctr"/>
            <a:r>
              <a:rPr lang="ko-KR" altLang="en-US" sz="1500" dirty="0"/>
              <a:t>소켓 쓰레드</a:t>
            </a:r>
            <a:endParaRPr lang="en-US" altLang="ko-KR" sz="150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F15676-415F-4A49-8907-6E8969D4B150}"/>
              </a:ext>
            </a:extLst>
          </p:cNvPr>
          <p:cNvSpPr/>
          <p:nvPr/>
        </p:nvSpPr>
        <p:spPr>
          <a:xfrm>
            <a:off x="3410855" y="6897915"/>
            <a:ext cx="1502542" cy="5394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1.</a:t>
            </a:r>
            <a:r>
              <a:rPr lang="ko-KR" altLang="en-US" sz="1500" dirty="0"/>
              <a:t> </a:t>
            </a:r>
            <a:r>
              <a:rPr lang="en-US" altLang="ko-KR" sz="1500" dirty="0"/>
              <a:t>Sever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D4C966AA-E0A0-4CF0-A2C8-76B1CE4C24E4}"/>
              </a:ext>
            </a:extLst>
          </p:cNvPr>
          <p:cNvSpPr/>
          <p:nvPr/>
        </p:nvSpPr>
        <p:spPr>
          <a:xfrm>
            <a:off x="7498583" y="6897919"/>
            <a:ext cx="1502542" cy="5394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ECC6-4028-4BCB-A42F-FAED6328853B}"/>
              </a:ext>
            </a:extLst>
          </p:cNvPr>
          <p:cNvSpPr txBox="1"/>
          <p:nvPr/>
        </p:nvSpPr>
        <p:spPr>
          <a:xfrm>
            <a:off x="4180787" y="303543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6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9" grpId="0"/>
      <p:bldP spid="21" grpId="0"/>
      <p:bldP spid="23" grpId="0"/>
      <p:bldP spid="25" grpId="0"/>
      <p:bldP spid="27" grpId="0"/>
      <p:bldP spid="30" grpId="0"/>
      <p:bldP spid="31" grpId="0"/>
      <p:bldP spid="36" grpId="0"/>
      <p:bldP spid="37" grpId="0"/>
      <p:bldP spid="40" grpId="0"/>
      <p:bldP spid="41" grpId="0"/>
      <p:bldP spid="43" grpId="0"/>
      <p:bldP spid="45" grpId="0"/>
      <p:bldP spid="47" grpId="0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Apache POI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505DD2-9B24-46B5-9CC0-49DF8403F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24499" r="43125" b="6666"/>
          <a:stretch/>
        </p:blipFill>
        <p:spPr>
          <a:xfrm>
            <a:off x="2028825" y="1392288"/>
            <a:ext cx="5130800" cy="521077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D7749CA-F1B8-4DE3-94E0-758C8CDCB99A}"/>
              </a:ext>
            </a:extLst>
          </p:cNvPr>
          <p:cNvSpPr/>
          <p:nvPr/>
        </p:nvSpPr>
        <p:spPr>
          <a:xfrm>
            <a:off x="2571750" y="1307634"/>
            <a:ext cx="1466850" cy="165735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6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JCalender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831318-0269-4C7E-9C23-3E7D21A33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5" t="30370" r="62458" b="47407"/>
          <a:stretch/>
        </p:blipFill>
        <p:spPr>
          <a:xfrm>
            <a:off x="285309" y="1508856"/>
            <a:ext cx="3447079" cy="23717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73CAE3-CD99-4ADA-99CC-3D3DA66FFC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21" t="35000" r="49601" b="13148"/>
          <a:stretch/>
        </p:blipFill>
        <p:spPr>
          <a:xfrm>
            <a:off x="4084813" y="1508856"/>
            <a:ext cx="4605515" cy="449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59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jsoup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356D9-110C-475C-A6CC-5E7AC4DA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8" t="33333" r="14374" b="16851"/>
          <a:stretch/>
        </p:blipFill>
        <p:spPr>
          <a:xfrm>
            <a:off x="188808" y="2038352"/>
            <a:ext cx="8831057" cy="375284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48BBFDA-DD3B-4DD9-9173-8C832DB7091D}"/>
              </a:ext>
            </a:extLst>
          </p:cNvPr>
          <p:cNvSpPr/>
          <p:nvPr/>
        </p:nvSpPr>
        <p:spPr>
          <a:xfrm>
            <a:off x="352427" y="2762250"/>
            <a:ext cx="2047875" cy="723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49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SLF4J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B30A4-D69B-49D0-8226-F625386D6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96" t="41667" r="45104" b="7407"/>
          <a:stretch/>
        </p:blipFill>
        <p:spPr>
          <a:xfrm>
            <a:off x="285308" y="1508854"/>
            <a:ext cx="6248843" cy="511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03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StringUtils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A1E5C7-85E2-4399-99E9-83A7488D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2" t="12668" r="42813" b="15926"/>
          <a:stretch/>
        </p:blipFill>
        <p:spPr>
          <a:xfrm>
            <a:off x="2286002" y="1508854"/>
            <a:ext cx="4619625" cy="51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70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Punycode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12729-CF9B-458B-AD7F-8F0E14F9C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6" t="15555" r="41562" b="5555"/>
          <a:stretch/>
        </p:blipFill>
        <p:spPr>
          <a:xfrm>
            <a:off x="1971675" y="1508856"/>
            <a:ext cx="5200650" cy="5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7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590800" y="1697447"/>
            <a:ext cx="39600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lnSpc>
                <a:spcPct val="150000"/>
              </a:lnSpc>
              <a:buFontTx/>
              <a:buAutoNum type="arabicPeriod"/>
            </a:pP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 프로젝트 개요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48001" y="638176"/>
            <a:ext cx="3047998" cy="723899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ko-KR" altLang="en-US" sz="3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목   차</a:t>
            </a:r>
            <a:endParaRPr lang="en-US" altLang="ko-KR" sz="30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428413C-BF07-4837-8EF9-ED824D352E8F}"/>
              </a:ext>
            </a:extLst>
          </p:cNvPr>
          <p:cNvSpPr txBox="1"/>
          <p:nvPr/>
        </p:nvSpPr>
        <p:spPr>
          <a:xfrm>
            <a:off x="2590800" y="2686743"/>
            <a:ext cx="39600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2.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기능 설명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69FF58-08C0-43E6-A429-BF366B0D4444}"/>
              </a:ext>
            </a:extLst>
          </p:cNvPr>
          <p:cNvSpPr txBox="1"/>
          <p:nvPr/>
        </p:nvSpPr>
        <p:spPr>
          <a:xfrm>
            <a:off x="2590800" y="3676039"/>
            <a:ext cx="39600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3.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제작에 사용한 기법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CA1A70-EC0E-4948-A204-D9E8B65F4195}"/>
              </a:ext>
            </a:extLst>
          </p:cNvPr>
          <p:cNvSpPr txBox="1"/>
          <p:nvPr/>
        </p:nvSpPr>
        <p:spPr>
          <a:xfrm>
            <a:off x="2590800" y="4665335"/>
            <a:ext cx="39600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4.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라이브러리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19A847-70E7-4634-8E5E-160E52EBAB4E}"/>
              </a:ext>
            </a:extLst>
          </p:cNvPr>
          <p:cNvSpPr txBox="1"/>
          <p:nvPr/>
        </p:nvSpPr>
        <p:spPr>
          <a:xfrm>
            <a:off x="2590800" y="5654631"/>
            <a:ext cx="39600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en-US" altLang="ko-KR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5. </a:t>
            </a:r>
            <a:r>
              <a:rPr lang="ko-KR" altLang="en-US" sz="2500" b="1" dirty="0">
                <a:solidFill>
                  <a:schemeClr val="bg2">
                    <a:lumMod val="2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프로그램 시연</a:t>
            </a:r>
            <a:endParaRPr lang="en-US" altLang="ko-KR" sz="2500" b="1" dirty="0">
              <a:solidFill>
                <a:schemeClr val="bg2">
                  <a:lumMod val="25000"/>
                </a:scheme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8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285023" y="35954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제작에 사용한 기법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102250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라이센스</a:t>
            </a: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7AB516B8-50FC-450C-BB66-17D5092F5E52}"/>
              </a:ext>
            </a:extLst>
          </p:cNvPr>
          <p:cNvSpPr/>
          <p:nvPr/>
        </p:nvSpPr>
        <p:spPr>
          <a:xfrm>
            <a:off x="389662" y="3077453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Apache license 2.0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Xml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파싱 라이브러리 라이센스</a:t>
            </a:r>
            <a:endParaRPr lang="en-US" altLang="ko-KR" sz="1050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51BC91-F9FD-4513-901E-6241A60B9181}"/>
              </a:ext>
            </a:extLst>
          </p:cNvPr>
          <p:cNvGrpSpPr/>
          <p:nvPr/>
        </p:nvGrpSpPr>
        <p:grpSpPr>
          <a:xfrm>
            <a:off x="10021403" y="3294000"/>
            <a:ext cx="696423" cy="270000"/>
            <a:chOff x="4757265" y="3030769"/>
            <a:chExt cx="696423" cy="2700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64DE9C2-512F-4063-8812-6FAB36662645}"/>
                </a:ext>
              </a:extLst>
            </p:cNvPr>
            <p:cNvSpPr/>
            <p:nvPr/>
          </p:nvSpPr>
          <p:spPr>
            <a:xfrm rot="5400000">
              <a:off x="5183688" y="3030769"/>
              <a:ext cx="270000" cy="270000"/>
            </a:xfrm>
            <a:prstGeom prst="ellipse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825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▲</a:t>
              </a:r>
              <a:endParaRPr lang="en-US" altLang="ko-KR" sz="825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DA5EB5F-CF86-4E9E-BBEB-E3D518283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265" y="3165769"/>
              <a:ext cx="475976" cy="1544"/>
            </a:xfrm>
            <a:prstGeom prst="line">
              <a:avLst/>
            </a:prstGeom>
            <a:ln w="19050" cap="rnd">
              <a:solidFill>
                <a:schemeClr val="tx2">
                  <a:lumMod val="75000"/>
                </a:schemeClr>
              </a:solidFill>
              <a:prstDash val="sysDash"/>
              <a:bevel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사각형: 모서리가 접힌 도형 42">
            <a:extLst>
              <a:ext uri="{FF2B5EF4-FFF2-40B4-BE49-F238E27FC236}">
                <a16:creationId xmlns:a16="http://schemas.microsoft.com/office/drawing/2014/main" id="{5ABE3AFA-5EEF-4654-A49C-9FBD477E8C28}"/>
              </a:ext>
            </a:extLst>
          </p:cNvPr>
          <p:cNvSpPr/>
          <p:nvPr/>
        </p:nvSpPr>
        <p:spPr>
          <a:xfrm>
            <a:off x="6303261" y="3077453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The MIT License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HTML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파싱 라이브러리 라이센스</a:t>
            </a:r>
            <a:endParaRPr lang="en-US" altLang="ko-KR" sz="1050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5" name="사각형: 모서리가 접힌 도형 44">
            <a:extLst>
              <a:ext uri="{FF2B5EF4-FFF2-40B4-BE49-F238E27FC236}">
                <a16:creationId xmlns:a16="http://schemas.microsoft.com/office/drawing/2014/main" id="{8DC32BBD-C268-4CFA-818C-E59E356CDF7D}"/>
              </a:ext>
            </a:extLst>
          </p:cNvPr>
          <p:cNvSpPr/>
          <p:nvPr/>
        </p:nvSpPr>
        <p:spPr>
          <a:xfrm>
            <a:off x="3346461" y="3077453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LGPL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dirty="0" err="1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Jcalendar</a:t>
            </a: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라이브러리</a:t>
            </a: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라이센스</a:t>
            </a:r>
          </a:p>
        </p:txBody>
      </p:sp>
      <p:sp>
        <p:nvSpPr>
          <p:cNvPr id="47" name="사각형: 모서리가 접힌 도형 46">
            <a:extLst>
              <a:ext uri="{FF2B5EF4-FFF2-40B4-BE49-F238E27FC236}">
                <a16:creationId xmlns:a16="http://schemas.microsoft.com/office/drawing/2014/main" id="{97A4ACD4-493A-4386-A859-2AAAA83551EF}"/>
              </a:ext>
            </a:extLst>
          </p:cNvPr>
          <p:cNvSpPr/>
          <p:nvPr/>
        </p:nvSpPr>
        <p:spPr>
          <a:xfrm>
            <a:off x="3347955" y="5633030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Apache license 2.0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String </a:t>
            </a:r>
            <a:r>
              <a:rPr lang="en-US" altLang="ko-KR" sz="1050" dirty="0" err="1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Utils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 라이브러리 라이센스</a:t>
            </a:r>
            <a:endParaRPr lang="en-US" altLang="ko-KR" sz="1050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D2005E5-F605-439B-BF0A-D3C8200F8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2" t="29013" r="57331" b="43173"/>
          <a:stretch/>
        </p:blipFill>
        <p:spPr>
          <a:xfrm>
            <a:off x="3243600" y="4088862"/>
            <a:ext cx="2555432" cy="1430648"/>
          </a:xfrm>
          <a:prstGeom prst="rect">
            <a:avLst/>
          </a:prstGeom>
          <a:ln w="6350">
            <a:noFill/>
          </a:ln>
        </p:spPr>
      </p:pic>
      <p:sp>
        <p:nvSpPr>
          <p:cNvPr id="56" name="사각형: 모서리가 접힌 도형 55">
            <a:extLst>
              <a:ext uri="{FF2B5EF4-FFF2-40B4-BE49-F238E27FC236}">
                <a16:creationId xmlns:a16="http://schemas.microsoft.com/office/drawing/2014/main" id="{39AB3E49-849C-4AF7-96F7-2B17F34C9F70}"/>
              </a:ext>
            </a:extLst>
          </p:cNvPr>
          <p:cNvSpPr/>
          <p:nvPr/>
        </p:nvSpPr>
        <p:spPr>
          <a:xfrm>
            <a:off x="407401" y="5633030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Apache license 2.0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Logger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라이브러리 라이센스</a:t>
            </a:r>
            <a:endParaRPr lang="en-US" altLang="ko-KR" sz="1050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9A5618-DC94-4D8F-9481-C8181FB8CDF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8729" t="32667" r="65668" b="52625"/>
          <a:stretch/>
        </p:blipFill>
        <p:spPr>
          <a:xfrm>
            <a:off x="6198622" y="1533600"/>
            <a:ext cx="2556000" cy="1429200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E40658-036C-4A8B-B7D9-4F153F8582F0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8729" t="32871" r="58125" b="53459"/>
          <a:stretch/>
        </p:blipFill>
        <p:spPr>
          <a:xfrm>
            <a:off x="302762" y="4264437"/>
            <a:ext cx="2556000" cy="1079498"/>
          </a:xfrm>
          <a:prstGeom prst="rect">
            <a:avLst/>
          </a:prstGeom>
        </p:spPr>
      </p:pic>
      <p:sp>
        <p:nvSpPr>
          <p:cNvPr id="75" name="사각형: 모서리가 접힌 도형 74">
            <a:extLst>
              <a:ext uri="{FF2B5EF4-FFF2-40B4-BE49-F238E27FC236}">
                <a16:creationId xmlns:a16="http://schemas.microsoft.com/office/drawing/2014/main" id="{0481960E-443E-467B-A4A3-DB0F17C209C1}"/>
              </a:ext>
            </a:extLst>
          </p:cNvPr>
          <p:cNvSpPr/>
          <p:nvPr/>
        </p:nvSpPr>
        <p:spPr>
          <a:xfrm>
            <a:off x="6303545" y="5633030"/>
            <a:ext cx="2346722" cy="703094"/>
          </a:xfrm>
          <a:prstGeom prst="foldedCorner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 defTabSz="685800">
              <a:defRPr/>
            </a:pPr>
            <a:r>
              <a:rPr lang="en-US" altLang="ko-KR" sz="1600" b="1" dirty="0">
                <a:solidFill>
                  <a:srgbClr val="FF6699"/>
                </a:solidFill>
                <a:latin typeface="맑은 고딕" panose="020F0502020204030204"/>
                <a:ea typeface="맑은 고딕" panose="020B0503020000020004" pitchFamily="50" charset="-127"/>
              </a:rPr>
              <a:t>LGPL</a:t>
            </a:r>
          </a:p>
          <a:p>
            <a:pPr algn="ctr" defTabSz="685800">
              <a:defRPr/>
            </a:pPr>
            <a:r>
              <a:rPr lang="en-US" altLang="ko-KR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Punycode encoder/decoder </a:t>
            </a:r>
            <a:r>
              <a:rPr lang="ko-KR" altLang="en-US" sz="1050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라이브러리 라이센스</a:t>
            </a:r>
            <a:endParaRPr lang="en-US" altLang="ko-KR" sz="1050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5D74F2-4DE9-4DEF-A6D9-50374AC19194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8878" t="33758" r="53169" b="40936"/>
          <a:stretch/>
        </p:blipFill>
        <p:spPr>
          <a:xfrm>
            <a:off x="285023" y="1533600"/>
            <a:ext cx="2556000" cy="1429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5F3914-9B16-4FED-BD5A-E4E4F78715A6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22483" t="36111" r="65106" b="49656"/>
          <a:stretch/>
        </p:blipFill>
        <p:spPr>
          <a:xfrm>
            <a:off x="6198622" y="4088862"/>
            <a:ext cx="2556000" cy="1429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A8D2AD-E2EA-4550-9F2F-0A8A7FD01423}"/>
              </a:ext>
            </a:extLst>
          </p:cNvPr>
          <p:cNvSpPr txBox="1"/>
          <p:nvPr/>
        </p:nvSpPr>
        <p:spPr>
          <a:xfrm>
            <a:off x="10021403" y="1677833"/>
            <a:ext cx="1122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여기 많이 수정필요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4A0358-7F3F-4B4D-845C-A2541DDA3794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7623" t="37544" r="55396" b="47376"/>
          <a:stretch/>
        </p:blipFill>
        <p:spPr>
          <a:xfrm>
            <a:off x="3241822" y="1533600"/>
            <a:ext cx="2556000" cy="14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40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어려웠던 점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API 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1FAE2-F609-4A2D-BD49-FF1AF0ADB610}"/>
              </a:ext>
            </a:extLst>
          </p:cNvPr>
          <p:cNvSpPr txBox="1"/>
          <p:nvPr/>
        </p:nvSpPr>
        <p:spPr>
          <a:xfrm>
            <a:off x="1097531" y="1668028"/>
            <a:ext cx="632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 </a:t>
            </a:r>
            <a:r>
              <a:rPr lang="ko-KR" altLang="en-US" sz="2400" b="1" dirty="0"/>
              <a:t>정류장 </a:t>
            </a:r>
            <a:r>
              <a:rPr lang="en-US" altLang="ko-KR" sz="2400" b="1" dirty="0"/>
              <a:t>API</a:t>
            </a:r>
            <a:r>
              <a:rPr lang="ko-KR" altLang="en-US" sz="2400" b="1" dirty="0"/>
              <a:t>와 공연 </a:t>
            </a:r>
            <a:r>
              <a:rPr lang="en-US" altLang="ko-KR" sz="2400" b="1" dirty="0"/>
              <a:t>API </a:t>
            </a:r>
            <a:r>
              <a:rPr lang="ko-KR" altLang="en-US" sz="2400" b="1" dirty="0"/>
              <a:t>데이터 오류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2F7F4-0442-49DD-9134-7AEE280ABF0F}"/>
              </a:ext>
            </a:extLst>
          </p:cNvPr>
          <p:cNvSpPr txBox="1"/>
          <p:nvPr/>
        </p:nvSpPr>
        <p:spPr>
          <a:xfrm>
            <a:off x="1097531" y="2339918"/>
            <a:ext cx="632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 </a:t>
            </a:r>
            <a:r>
              <a:rPr lang="ko-KR" altLang="en-US" sz="2400" b="1" dirty="0"/>
              <a:t>라이브러리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7CB4B-4CCD-496F-A765-23540D3E664D}"/>
              </a:ext>
            </a:extLst>
          </p:cNvPr>
          <p:cNvSpPr txBox="1"/>
          <p:nvPr/>
        </p:nvSpPr>
        <p:spPr>
          <a:xfrm>
            <a:off x="1097531" y="3045011"/>
            <a:ext cx="69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 </a:t>
            </a:r>
            <a:r>
              <a:rPr lang="ko-KR" altLang="en-US" sz="2400" b="1" dirty="0" err="1"/>
              <a:t>소나큐브에서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“try with resource”</a:t>
            </a:r>
            <a:r>
              <a:rPr lang="ko-KR" altLang="en-US" sz="2400" b="1" dirty="0"/>
              <a:t>대한 이해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D57A7-EC77-4451-9465-D39D4EA320A3}"/>
              </a:ext>
            </a:extLst>
          </p:cNvPr>
          <p:cNvSpPr txBox="1"/>
          <p:nvPr/>
        </p:nvSpPr>
        <p:spPr>
          <a:xfrm>
            <a:off x="1097531" y="4703868"/>
            <a:ext cx="632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 err="1"/>
              <a:t>페이징</a:t>
            </a:r>
            <a:r>
              <a:rPr lang="ko-KR" altLang="en-US" sz="2400" b="1" dirty="0"/>
              <a:t> 구현 알고리즘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77E59F-73C3-4AC0-A1C0-74B6FAA618F6}"/>
              </a:ext>
            </a:extLst>
          </p:cNvPr>
          <p:cNvSpPr txBox="1"/>
          <p:nvPr/>
        </p:nvSpPr>
        <p:spPr>
          <a:xfrm>
            <a:off x="1097531" y="5527331"/>
            <a:ext cx="632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여러 창 병렬처리 </a:t>
            </a:r>
          </a:p>
        </p:txBody>
      </p:sp>
      <p:sp>
        <p:nvSpPr>
          <p:cNvPr id="14" name="모서리가 둥근 직사각형 18">
            <a:extLst>
              <a:ext uri="{FF2B5EF4-FFF2-40B4-BE49-F238E27FC236}">
                <a16:creationId xmlns:a16="http://schemas.microsoft.com/office/drawing/2014/main" id="{1EBAFA09-88D0-4265-A091-693DF1C40579}"/>
              </a:ext>
            </a:extLst>
          </p:cNvPr>
          <p:cNvSpPr/>
          <p:nvPr/>
        </p:nvSpPr>
        <p:spPr>
          <a:xfrm>
            <a:off x="285307" y="3830770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GUI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445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어려웠던 점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285307" y="723099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완성 후 문제</a:t>
            </a: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1FAE2-F609-4A2D-BD49-FF1AF0ADB610}"/>
              </a:ext>
            </a:extLst>
          </p:cNvPr>
          <p:cNvSpPr txBox="1"/>
          <p:nvPr/>
        </p:nvSpPr>
        <p:spPr>
          <a:xfrm>
            <a:off x="3171825" y="2210639"/>
            <a:ext cx="6325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600" b="1" dirty="0"/>
              <a:t>1. </a:t>
            </a:r>
            <a:r>
              <a:rPr lang="ko-KR" altLang="en-US" sz="2600" b="1" dirty="0"/>
              <a:t>바이트처리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2F7F4-0442-49DD-9134-7AEE280ABF0F}"/>
              </a:ext>
            </a:extLst>
          </p:cNvPr>
          <p:cNvSpPr txBox="1"/>
          <p:nvPr/>
        </p:nvSpPr>
        <p:spPr>
          <a:xfrm>
            <a:off x="3171825" y="2931553"/>
            <a:ext cx="6325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2. </a:t>
            </a:r>
            <a:r>
              <a:rPr lang="ko-KR" altLang="en-US" sz="2600" b="1" dirty="0"/>
              <a:t>아이피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7CB4B-4CCD-496F-A765-23540D3E664D}"/>
              </a:ext>
            </a:extLst>
          </p:cNvPr>
          <p:cNvSpPr txBox="1"/>
          <p:nvPr/>
        </p:nvSpPr>
        <p:spPr>
          <a:xfrm>
            <a:off x="3171825" y="3652467"/>
            <a:ext cx="6948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3. </a:t>
            </a:r>
            <a:r>
              <a:rPr lang="ko-KR" altLang="en-US" sz="2600" b="1" dirty="0" err="1"/>
              <a:t>폴더명</a:t>
            </a:r>
            <a:r>
              <a:rPr lang="ko-KR" altLang="en-US" sz="2600" b="1" dirty="0"/>
              <a:t> 문제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384CC-366D-4FE9-BDF4-8827023A9179}"/>
              </a:ext>
            </a:extLst>
          </p:cNvPr>
          <p:cNvSpPr txBox="1"/>
          <p:nvPr/>
        </p:nvSpPr>
        <p:spPr>
          <a:xfrm>
            <a:off x="3171825" y="4373381"/>
            <a:ext cx="6948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/>
              <a:t>4. </a:t>
            </a:r>
            <a:r>
              <a:rPr lang="ko-KR" altLang="en-US" sz="2600" b="1" dirty="0"/>
              <a:t>정규표현식</a:t>
            </a:r>
          </a:p>
        </p:txBody>
      </p:sp>
    </p:spTree>
    <p:extLst>
      <p:ext uri="{BB962C8B-B14F-4D97-AF65-F5344CB8AC3E}">
        <p14:creationId xmlns:p14="http://schemas.microsoft.com/office/powerpoint/2010/main" val="28657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1" y="3428999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18">
            <a:extLst>
              <a:ext uri="{FF2B5EF4-FFF2-40B4-BE49-F238E27FC236}">
                <a16:creationId xmlns:a16="http://schemas.microsoft.com/office/drawing/2014/main" id="{860CD08C-5AC6-492B-953F-12769B91E75E}"/>
              </a:ext>
            </a:extLst>
          </p:cNvPr>
          <p:cNvSpPr/>
          <p:nvPr/>
        </p:nvSpPr>
        <p:spPr>
          <a:xfrm>
            <a:off x="3128741" y="3136732"/>
            <a:ext cx="2886518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Thank you</a:t>
            </a:r>
            <a:endParaRPr lang="ko-KR" altLang="en-US" sz="28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75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개요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0BCAA00-9829-4485-8070-6F525B014906}"/>
              </a:ext>
            </a:extLst>
          </p:cNvPr>
          <p:cNvSpPr/>
          <p:nvPr/>
        </p:nvSpPr>
        <p:spPr>
          <a:xfrm>
            <a:off x="762791" y="1301829"/>
            <a:ext cx="7618418" cy="9065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lnSpc>
                <a:spcPct val="150000"/>
              </a:lnSpc>
            </a:pPr>
            <a:r>
              <a:rPr lang="ko-KR" altLang="en-US" sz="2500" b="1" dirty="0">
                <a:solidFill>
                  <a:srgbClr val="404257"/>
                </a:solidFill>
                <a:latin typeface="Abadi" panose="020B0604020202020204" pitchFamily="34" charset="0"/>
              </a:rPr>
              <a:t>왜 공연 </a:t>
            </a:r>
            <a:r>
              <a:rPr lang="en-US" altLang="ko-KR" sz="2500" b="1" dirty="0">
                <a:solidFill>
                  <a:srgbClr val="404257"/>
                </a:solidFill>
                <a:latin typeface="Abadi" panose="020B0604020202020204" pitchFamily="34" charset="0"/>
              </a:rPr>
              <a:t>/ </a:t>
            </a:r>
            <a:r>
              <a:rPr lang="ko-KR" altLang="en-US" sz="2500" b="1" dirty="0">
                <a:solidFill>
                  <a:srgbClr val="404257"/>
                </a:solidFill>
                <a:latin typeface="Abadi" panose="020B0604020202020204" pitchFamily="34" charset="0"/>
              </a:rPr>
              <a:t>뮤지컬 관련 정보를 한번에 보지 못할까</a:t>
            </a:r>
            <a:r>
              <a:rPr lang="en-US" altLang="ko-KR" sz="2500" b="1" dirty="0">
                <a:solidFill>
                  <a:srgbClr val="404257"/>
                </a:solidFill>
                <a:latin typeface="Abadi" panose="020B0604020202020204" pitchFamily="34" charset="0"/>
              </a:rPr>
              <a:t>?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0995EB2-EE27-401F-B3B7-C7C51B9542DE}"/>
              </a:ext>
            </a:extLst>
          </p:cNvPr>
          <p:cNvSpPr/>
          <p:nvPr/>
        </p:nvSpPr>
        <p:spPr>
          <a:xfrm>
            <a:off x="4199641" y="2428992"/>
            <a:ext cx="744718" cy="59991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A1FDFA5-C53F-4E68-A4F5-8E7BFC423716}"/>
              </a:ext>
            </a:extLst>
          </p:cNvPr>
          <p:cNvSpPr/>
          <p:nvPr/>
        </p:nvSpPr>
        <p:spPr>
          <a:xfrm>
            <a:off x="691354" y="3249546"/>
            <a:ext cx="7618418" cy="9065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lnSpc>
                <a:spcPct val="150000"/>
              </a:lnSpc>
            </a:pPr>
            <a:r>
              <a:rPr lang="ko-KR" altLang="en-US" sz="2500" b="1" dirty="0">
                <a:solidFill>
                  <a:srgbClr val="404257"/>
                </a:solidFill>
                <a:latin typeface="Abadi" panose="020B0604020202020204" pitchFamily="34" charset="0"/>
              </a:rPr>
              <a:t>문화진흥 발전에 도움이 되는 프로그램 제작</a:t>
            </a:r>
            <a:endParaRPr lang="en-US" altLang="ko-KR" sz="2500" b="1" dirty="0">
              <a:solidFill>
                <a:srgbClr val="404257"/>
              </a:solidFill>
              <a:latin typeface="Abadi" panose="020B0604020202020204" pitchFamily="34" charset="0"/>
            </a:endParaRPr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2DD4727F-A865-4BC3-8C3F-75569CDD874A}"/>
              </a:ext>
            </a:extLst>
          </p:cNvPr>
          <p:cNvSpPr/>
          <p:nvPr/>
        </p:nvSpPr>
        <p:spPr>
          <a:xfrm>
            <a:off x="4199641" y="4376709"/>
            <a:ext cx="744718" cy="59991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70B28AC-EF83-4378-8F10-14A182461EAA}"/>
              </a:ext>
            </a:extLst>
          </p:cNvPr>
          <p:cNvSpPr/>
          <p:nvPr/>
        </p:nvSpPr>
        <p:spPr>
          <a:xfrm>
            <a:off x="762791" y="5197263"/>
            <a:ext cx="7618418" cy="9065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/>
            <a:r>
              <a:rPr lang="ko-KR" altLang="en-US" sz="2500" b="1" dirty="0">
                <a:solidFill>
                  <a:srgbClr val="404257"/>
                </a:solidFill>
                <a:latin typeface="Abadi" panose="020B0604020202020204" pitchFamily="34" charset="0"/>
              </a:rPr>
              <a:t>관심있는 공연의 정보와 그 지역의 정보와 편의성을 한눈에 볼 수 있게 한 화면으로 시각화</a:t>
            </a:r>
            <a:endParaRPr lang="en-US" altLang="ko-KR" sz="2500" b="1" dirty="0">
              <a:solidFill>
                <a:srgbClr val="404257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64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5" grpId="0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88806" y="13931"/>
            <a:ext cx="3840269" cy="546139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1" u="none" strike="noStrike" kern="1200" cap="none" spc="0" normalizeH="0" baseline="0" noProof="0">
                <a:ln>
                  <a:noFill/>
                </a:ln>
                <a:solidFill>
                  <a:srgbClr val="404257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프로젝트 개요</a:t>
            </a:r>
            <a:endParaRPr kumimoji="0" lang="en-US" altLang="ko-KR" sz="2100" b="1" i="1" u="none" strike="noStrike" kern="1200" cap="none" spc="0" normalizeH="0" baseline="0" noProof="0">
              <a:ln>
                <a:noFill/>
              </a:ln>
              <a:solidFill>
                <a:srgbClr val="404257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1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/>
          <p:cNvSpPr/>
          <p:nvPr/>
        </p:nvSpPr>
        <p:spPr>
          <a:xfrm>
            <a:off x="797716" y="2283380"/>
            <a:ext cx="7618418" cy="1136431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34290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공연과 뮤지컬에 관심 있는 사용자의 이용성을 이 프로그램으로써 더욱 향상하여 많은 검색과 이용으로 문화진흥 발전에 도움을 주는 프로그램 제작</a:t>
            </a:r>
          </a:p>
        </p:txBody>
      </p:sp>
      <p:sp>
        <p:nvSpPr>
          <p:cNvPr id="56" name="사각형: 둥근 모서리 54"/>
          <p:cNvSpPr/>
          <p:nvPr/>
        </p:nvSpPr>
        <p:spPr>
          <a:xfrm>
            <a:off x="762790" y="749689"/>
            <a:ext cx="7618418" cy="90651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34290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공연과 뮤지컬은 같은 여가문화인 영화보다 현저히 적은 대중성을 갖고 있음 </a:t>
            </a:r>
          </a:p>
        </p:txBody>
      </p:sp>
      <p:sp>
        <p:nvSpPr>
          <p:cNvPr id="57" name="사각형: 둥근 모서리 54"/>
          <p:cNvSpPr/>
          <p:nvPr/>
        </p:nvSpPr>
        <p:spPr>
          <a:xfrm>
            <a:off x="797716" y="4084172"/>
            <a:ext cx="7618418" cy="90651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34290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공연지역의 편의 정보를 제공하여 사용자에게 편의성을 제공</a:t>
            </a:r>
          </a:p>
          <a:p>
            <a:pPr marL="34290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편의성에 의해 프로그램 사용량 증가 기대</a:t>
            </a:r>
          </a:p>
        </p:txBody>
      </p:sp>
      <p:sp>
        <p:nvSpPr>
          <p:cNvPr id="58" name="사각형: 둥근 모서리 54"/>
          <p:cNvSpPr/>
          <p:nvPr/>
        </p:nvSpPr>
        <p:spPr>
          <a:xfrm>
            <a:off x="762790" y="5655052"/>
            <a:ext cx="7618418" cy="90651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34290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프로그램 사용량 증가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=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공연과 뮤지컬의 대중성 향상 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3A0A360-133A-4DF2-B744-4FBF2E84B212}"/>
              </a:ext>
            </a:extLst>
          </p:cNvPr>
          <p:cNvSpPr/>
          <p:nvPr/>
        </p:nvSpPr>
        <p:spPr>
          <a:xfrm>
            <a:off x="4204355" y="1734809"/>
            <a:ext cx="772998" cy="45221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27F5FB5-530E-452A-ADEF-FFF92587C4A7}"/>
              </a:ext>
            </a:extLst>
          </p:cNvPr>
          <p:cNvSpPr/>
          <p:nvPr/>
        </p:nvSpPr>
        <p:spPr>
          <a:xfrm>
            <a:off x="4204355" y="3525886"/>
            <a:ext cx="772998" cy="45221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790501B-9C9C-4D57-BBC9-CD5FB2CA82CC}"/>
              </a:ext>
            </a:extLst>
          </p:cNvPr>
          <p:cNvSpPr/>
          <p:nvPr/>
        </p:nvSpPr>
        <p:spPr>
          <a:xfrm>
            <a:off x="4204355" y="5102793"/>
            <a:ext cx="772998" cy="45221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254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58" grpId="0" animBg="1"/>
      <p:bldP spid="2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207884A3-B274-4F0A-B3D5-165768E3E47C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개요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08CC97-DA9B-4E1E-85FB-585DDDA801F5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EED95C-B621-4CFB-81E3-1ED8F1C8818D}"/>
              </a:ext>
            </a:extLst>
          </p:cNvPr>
          <p:cNvGrpSpPr/>
          <p:nvPr/>
        </p:nvGrpSpPr>
        <p:grpSpPr>
          <a:xfrm>
            <a:off x="550809" y="2129175"/>
            <a:ext cx="3194522" cy="949456"/>
            <a:chOff x="417039" y="1451727"/>
            <a:chExt cx="4154962" cy="123491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BF3E6A8-D891-40CC-ADE6-22B884AFB703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2256524-5E88-4663-8E36-2DFE37E0782C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자유형 86">
                <a:extLst>
                  <a:ext uri="{FF2B5EF4-FFF2-40B4-BE49-F238E27FC236}">
                    <a16:creationId xmlns:a16="http://schemas.microsoft.com/office/drawing/2014/main" id="{EFF3EDF7-25E0-4002-921A-34917BA66AC6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4288CF2-AB18-484D-9DA3-EBEA5749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AF6D56E-6D64-4E08-A328-42A12F31FD9D}"/>
                </a:ext>
              </a:extLst>
            </p:cNvPr>
            <p:cNvSpPr/>
            <p:nvPr/>
          </p:nvSpPr>
          <p:spPr>
            <a:xfrm>
              <a:off x="570904" y="1627275"/>
              <a:ext cx="3831414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공연 검색의 세분화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공연을 </a:t>
              </a:r>
              <a:r>
                <a:rPr lang="ko-KR" altLang="en-US" sz="10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날짜별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장르별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지역별로 검색할 수 있다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75" name="모서리가 둥근 직사각형 18">
            <a:extLst>
              <a:ext uri="{FF2B5EF4-FFF2-40B4-BE49-F238E27FC236}">
                <a16:creationId xmlns:a16="http://schemas.microsoft.com/office/drawing/2014/main" id="{87916DFB-FE01-41AA-8329-C05E8CC87780}"/>
              </a:ext>
            </a:extLst>
          </p:cNvPr>
          <p:cNvSpPr/>
          <p:nvPr/>
        </p:nvSpPr>
        <p:spPr>
          <a:xfrm>
            <a:off x="546564" y="1083157"/>
            <a:ext cx="2102250" cy="584537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2800" b="1" dirty="0" err="1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특</a:t>
            </a:r>
            <a:r>
              <a:rPr lang="ko-KR" altLang="en-US" sz="28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 징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A7F9FD3-2F59-4443-A160-501CD8A447BB}"/>
              </a:ext>
            </a:extLst>
          </p:cNvPr>
          <p:cNvGrpSpPr/>
          <p:nvPr/>
        </p:nvGrpSpPr>
        <p:grpSpPr>
          <a:xfrm>
            <a:off x="4847275" y="1361456"/>
            <a:ext cx="3627617" cy="949456"/>
            <a:chOff x="417039" y="1451727"/>
            <a:chExt cx="4154962" cy="1234912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23CD4DF-8C37-413A-913F-865198576B9C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8D738DA1-1FBF-4928-BA1D-FA0AC17783BE}"/>
                  </a:ext>
                </a:extLst>
              </p:cNvPr>
              <p:cNvSpPr/>
              <p:nvPr/>
            </p:nvSpPr>
            <p:spPr>
              <a:xfrm>
                <a:off x="434622" y="1586229"/>
                <a:ext cx="2278061" cy="11299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자유형 86">
                <a:extLst>
                  <a:ext uri="{FF2B5EF4-FFF2-40B4-BE49-F238E27FC236}">
                    <a16:creationId xmlns:a16="http://schemas.microsoft.com/office/drawing/2014/main" id="{2610BD3D-127C-4C18-8043-15E23BB60A61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B64C38D3-FC86-43A3-9099-CBBD1F716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CA1EF5F-7335-4144-A192-AFC486B6A2FB}"/>
                </a:ext>
              </a:extLst>
            </p:cNvPr>
            <p:cNvSpPr/>
            <p:nvPr/>
          </p:nvSpPr>
          <p:spPr>
            <a:xfrm>
              <a:off x="570905" y="1627275"/>
              <a:ext cx="3831413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지도와 티켓 구매 링크 제공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공연장 지도 링크와 티켓 구매 링크를 제공한다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.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5386AA5-CBC8-4FDF-A9E1-72E5113A4191}"/>
              </a:ext>
            </a:extLst>
          </p:cNvPr>
          <p:cNvGrpSpPr/>
          <p:nvPr/>
        </p:nvGrpSpPr>
        <p:grpSpPr>
          <a:xfrm>
            <a:off x="4847275" y="2577715"/>
            <a:ext cx="3695461" cy="949456"/>
            <a:chOff x="417039" y="1451727"/>
            <a:chExt cx="4154962" cy="1234912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AD405EC-FCA5-48A2-AAF4-4E441B980784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6C99998-34BB-465F-8531-7FEE8415E70D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자유형 86">
                <a:extLst>
                  <a:ext uri="{FF2B5EF4-FFF2-40B4-BE49-F238E27FC236}">
                    <a16:creationId xmlns:a16="http://schemas.microsoft.com/office/drawing/2014/main" id="{60E4D684-87F9-400B-A4C6-1B45BDD31A03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FA7F6C02-16B0-49CE-BE4C-675331F7D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9793910-5450-4C41-AA12-5E282868D5E3}"/>
                </a:ext>
              </a:extLst>
            </p:cNvPr>
            <p:cNvSpPr/>
            <p:nvPr/>
          </p:nvSpPr>
          <p:spPr>
            <a:xfrm>
              <a:off x="570904" y="1627275"/>
              <a:ext cx="3831413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페이징</a:t>
              </a: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 가능한 다중 창 지원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여러 창을 띄워 놓고 공연정보 비교 가능 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9162578-EACD-4FEF-BDAE-6D3FCF403B0F}"/>
              </a:ext>
            </a:extLst>
          </p:cNvPr>
          <p:cNvGrpSpPr/>
          <p:nvPr/>
        </p:nvGrpSpPr>
        <p:grpSpPr>
          <a:xfrm>
            <a:off x="4759799" y="5166172"/>
            <a:ext cx="4092800" cy="949456"/>
            <a:chOff x="417039" y="1451727"/>
            <a:chExt cx="4154962" cy="1234912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FCE0B26-8796-40AA-9CAA-1C0E79F7FDE9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685E5596-508E-4731-8B75-65032859F372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6" name="자유형 86">
                <a:extLst>
                  <a:ext uri="{FF2B5EF4-FFF2-40B4-BE49-F238E27FC236}">
                    <a16:creationId xmlns:a16="http://schemas.microsoft.com/office/drawing/2014/main" id="{A28A45B5-BCD2-48AE-BB80-EC2AF5417BCA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485DBA1B-B26C-4A90-A2FB-D5E23B31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D316D44-B79E-4E80-A3EA-35C2DAA986AD}"/>
                </a:ext>
              </a:extLst>
            </p:cNvPr>
            <p:cNvSpPr/>
            <p:nvPr/>
          </p:nvSpPr>
          <p:spPr>
            <a:xfrm>
              <a:off x="570904" y="1627275"/>
              <a:ext cx="3831414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공연 상세정보와 부가적인 정보 제공</a:t>
              </a:r>
              <a:endParaRPr lang="en-US" altLang="ko-KR" b="1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공연 상세정보와 주변 버스정류장 정보</a:t>
              </a:r>
              <a:r>
                <a:rPr lang="en-US" altLang="ko-KR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, </a:t>
              </a:r>
              <a:r>
                <a:rPr lang="ko-KR" altLang="en-US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날씨정보 등을 제공한다</a:t>
              </a:r>
              <a:r>
                <a:rPr lang="en-US" altLang="ko-KR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.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2DB7F19-0FA9-4BCA-B98E-05252F6112EC}"/>
              </a:ext>
            </a:extLst>
          </p:cNvPr>
          <p:cNvGrpSpPr/>
          <p:nvPr/>
        </p:nvGrpSpPr>
        <p:grpSpPr>
          <a:xfrm>
            <a:off x="4847275" y="3878595"/>
            <a:ext cx="3721447" cy="949456"/>
            <a:chOff x="417039" y="1451727"/>
            <a:chExt cx="4154962" cy="1234912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FBCAAF20-7EF8-439E-A513-03A64E170350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07FAAE77-4159-4DD3-8262-E9EF844451DF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자유형 86">
                <a:extLst>
                  <a:ext uri="{FF2B5EF4-FFF2-40B4-BE49-F238E27FC236}">
                    <a16:creationId xmlns:a16="http://schemas.microsoft.com/office/drawing/2014/main" id="{EC1554DC-F9F3-401B-BF61-AD8B56563C99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3ED75DC1-CB0A-4652-BE81-2235648B6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36008DB-12A6-4509-8A22-496037DF2983}"/>
                </a:ext>
              </a:extLst>
            </p:cNvPr>
            <p:cNvSpPr/>
            <p:nvPr/>
          </p:nvSpPr>
          <p:spPr>
            <a:xfrm>
              <a:off x="570904" y="1627275"/>
              <a:ext cx="3831414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공연 상세정보 저장 기능 제공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검색한 공연의 포스터 이미지와 상세정보를 저장할 수 있다</a:t>
              </a:r>
              <a:r>
                <a:rPr lang="en-US" altLang="ko-KR" sz="100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.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481D6F43-6E23-4962-9F71-DA8E5BCEE625}"/>
              </a:ext>
            </a:extLst>
          </p:cNvPr>
          <p:cNvGrpSpPr/>
          <p:nvPr/>
        </p:nvGrpSpPr>
        <p:grpSpPr>
          <a:xfrm>
            <a:off x="575277" y="4695070"/>
            <a:ext cx="3194522" cy="1074713"/>
            <a:chOff x="417039" y="1451727"/>
            <a:chExt cx="4154962" cy="1397827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7DB0BBB1-33EE-4982-B7C5-AA36798FBD33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0283F823-222E-496F-8418-77A276DB15FA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자유형 86">
                <a:extLst>
                  <a:ext uri="{FF2B5EF4-FFF2-40B4-BE49-F238E27FC236}">
                    <a16:creationId xmlns:a16="http://schemas.microsoft.com/office/drawing/2014/main" id="{8B586632-6273-4818-B97F-2685343925FB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AAE6F35E-36C8-4D1C-8131-E3A3AC08B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2811BBE-410F-47B7-BFE4-EB29C308CDD0}"/>
                </a:ext>
              </a:extLst>
            </p:cNvPr>
            <p:cNvSpPr/>
            <p:nvPr/>
          </p:nvSpPr>
          <p:spPr>
            <a:xfrm>
              <a:off x="570904" y="1627274"/>
              <a:ext cx="3831414" cy="1222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현재 위치를 가져오는 기능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</a:rPr>
                <a:t>메인 창에 사용자의 현재 위치를 보여주는 기능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</a:endParaRPr>
            </a:p>
            <a:p>
              <a:pPr defTabSz="685800">
                <a:lnSpc>
                  <a:spcPct val="150000"/>
                </a:lnSpc>
              </a:pP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3961E95-ED60-4F28-90CF-405007A7AA11}"/>
              </a:ext>
            </a:extLst>
          </p:cNvPr>
          <p:cNvGrpSpPr/>
          <p:nvPr/>
        </p:nvGrpSpPr>
        <p:grpSpPr>
          <a:xfrm>
            <a:off x="575277" y="3368258"/>
            <a:ext cx="3194522" cy="949456"/>
            <a:chOff x="417039" y="1451727"/>
            <a:chExt cx="4154962" cy="1234912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D0CE2CEF-9C19-48E2-BF9E-469F30452BB1}"/>
                </a:ext>
              </a:extLst>
            </p:cNvPr>
            <p:cNvGrpSpPr/>
            <p:nvPr/>
          </p:nvGrpSpPr>
          <p:grpSpPr>
            <a:xfrm>
              <a:off x="417039" y="1578041"/>
              <a:ext cx="4154962" cy="1108598"/>
              <a:chOff x="417039" y="1578039"/>
              <a:chExt cx="2295644" cy="1142999"/>
            </a:xfrm>
          </p:grpSpPr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051C47BB-6188-403C-A5EF-2D5846E4A954}"/>
                  </a:ext>
                </a:extLst>
              </p:cNvPr>
              <p:cNvSpPr/>
              <p:nvPr/>
            </p:nvSpPr>
            <p:spPr>
              <a:xfrm>
                <a:off x="434622" y="1586228"/>
                <a:ext cx="2278061" cy="112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자유형 86">
                <a:extLst>
                  <a:ext uri="{FF2B5EF4-FFF2-40B4-BE49-F238E27FC236}">
                    <a16:creationId xmlns:a16="http://schemas.microsoft.com/office/drawing/2014/main" id="{293EF6AA-6E6C-4990-BE40-3D95F41668C6}"/>
                  </a:ext>
                </a:extLst>
              </p:cNvPr>
              <p:cNvSpPr/>
              <p:nvPr/>
            </p:nvSpPr>
            <p:spPr>
              <a:xfrm>
                <a:off x="417039" y="1578039"/>
                <a:ext cx="2295644" cy="1142999"/>
              </a:xfrm>
              <a:custGeom>
                <a:avLst/>
                <a:gdLst>
                  <a:gd name="connsiteX0" fmla="*/ 0 w 3610635"/>
                  <a:gd name="connsiteY0" fmla="*/ 0 h 1523999"/>
                  <a:gd name="connsiteX1" fmla="*/ 298866 w 3610635"/>
                  <a:gd name="connsiteY1" fmla="*/ 0 h 1523999"/>
                  <a:gd name="connsiteX2" fmla="*/ 298866 w 3610635"/>
                  <a:gd name="connsiteY2" fmla="*/ 17800 h 1523999"/>
                  <a:gd name="connsiteX3" fmla="*/ 17800 w 3610635"/>
                  <a:gd name="connsiteY3" fmla="*/ 17800 h 1523999"/>
                  <a:gd name="connsiteX4" fmla="*/ 17800 w 3610635"/>
                  <a:gd name="connsiteY4" fmla="*/ 1506199 h 1523999"/>
                  <a:gd name="connsiteX5" fmla="*/ 3592835 w 3610635"/>
                  <a:gd name="connsiteY5" fmla="*/ 1506199 h 1523999"/>
                  <a:gd name="connsiteX6" fmla="*/ 3592835 w 3610635"/>
                  <a:gd name="connsiteY6" fmla="*/ 17800 h 1523999"/>
                  <a:gd name="connsiteX7" fmla="*/ 685727 w 3610635"/>
                  <a:gd name="connsiteY7" fmla="*/ 17800 h 1523999"/>
                  <a:gd name="connsiteX8" fmla="*/ 685727 w 3610635"/>
                  <a:gd name="connsiteY8" fmla="*/ 0 h 1523999"/>
                  <a:gd name="connsiteX9" fmla="*/ 3610635 w 3610635"/>
                  <a:gd name="connsiteY9" fmla="*/ 0 h 1523999"/>
                  <a:gd name="connsiteX10" fmla="*/ 3610635 w 3610635"/>
                  <a:gd name="connsiteY10" fmla="*/ 1523999 h 1523999"/>
                  <a:gd name="connsiteX11" fmla="*/ 0 w 3610635"/>
                  <a:gd name="connsiteY11" fmla="*/ 1523999 h 15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0635" h="1523999">
                    <a:moveTo>
                      <a:pt x="0" y="0"/>
                    </a:moveTo>
                    <a:lnTo>
                      <a:pt x="298866" y="0"/>
                    </a:lnTo>
                    <a:lnTo>
                      <a:pt x="298866" y="17800"/>
                    </a:lnTo>
                    <a:lnTo>
                      <a:pt x="17800" y="17800"/>
                    </a:lnTo>
                    <a:lnTo>
                      <a:pt x="17800" y="1506199"/>
                    </a:lnTo>
                    <a:lnTo>
                      <a:pt x="3592835" y="1506199"/>
                    </a:lnTo>
                    <a:lnTo>
                      <a:pt x="3592835" y="17800"/>
                    </a:lnTo>
                    <a:lnTo>
                      <a:pt x="685727" y="17800"/>
                    </a:lnTo>
                    <a:lnTo>
                      <a:pt x="685727" y="0"/>
                    </a:lnTo>
                    <a:lnTo>
                      <a:pt x="3610635" y="0"/>
                    </a:lnTo>
                    <a:lnTo>
                      <a:pt x="3610635" y="1523999"/>
                    </a:lnTo>
                    <a:lnTo>
                      <a:pt x="0" y="1523999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ko-KR" altLang="en-US" sz="13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B3D57BF8-E382-4813-938E-7E6F47F7E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89" y="1451727"/>
              <a:ext cx="296054" cy="259000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ko-KR" altLang="en-US" sz="13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8655A83-CAF8-428D-B007-B143FBC862BB}"/>
                </a:ext>
              </a:extLst>
            </p:cNvPr>
            <p:cNvSpPr/>
            <p:nvPr/>
          </p:nvSpPr>
          <p:spPr>
            <a:xfrm>
              <a:off x="570904" y="1627275"/>
              <a:ext cx="3831414" cy="92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50000"/>
                </a:lnSpc>
              </a:pPr>
              <a:r>
                <a:rPr lang="ko-KR" altLang="en-US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검색결과를 리스트로 제공</a:t>
              </a:r>
              <a:endPara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defTabSz="685800">
                <a:lnSpc>
                  <a:spcPct val="150000"/>
                </a:lnSpc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공연 리스트에 날짜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장소</a:t>
              </a:r>
              <a:r>
                <a: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, </a:t>
              </a: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지역 등을 함께 제공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92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ko-KR" altLang="en-US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완성도 </a:t>
              </a:r>
              <a:r>
                <a:rPr lang="en-US" altLang="ko-KR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: </a:t>
              </a:r>
              <a:r>
                <a:rPr lang="en-US" altLang="ko-KR" sz="32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99</a:t>
              </a:r>
              <a:r>
                <a:rPr lang="en-US" altLang="ko-KR" sz="135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%</a:t>
              </a:r>
              <a:endParaRPr lang="ko-KR" altLang="en-US" sz="135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8206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685800">
                <a:lnSpc>
                  <a:spcPct val="200000"/>
                </a:lnSpc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공연 검색의 세분화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b="1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날짜별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지역별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장르별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기능 상세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72E5C49-1B27-4D2D-A32F-AE07E591E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" t="3840" r="71149" b="82966"/>
          <a:stretch/>
        </p:blipFill>
        <p:spPr>
          <a:xfrm>
            <a:off x="1706801" y="974947"/>
            <a:ext cx="5452726" cy="1522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56F9E-5231-4497-8094-AFBBB20E9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3" t="13472" r="89401" b="70741"/>
          <a:stretch/>
        </p:blipFill>
        <p:spPr>
          <a:xfrm>
            <a:off x="2058178" y="2057489"/>
            <a:ext cx="1378442" cy="16264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EBE177-54BE-4D32-8F38-72D931987A4B}"/>
              </a:ext>
            </a:extLst>
          </p:cNvPr>
          <p:cNvSpPr/>
          <p:nvPr/>
        </p:nvSpPr>
        <p:spPr>
          <a:xfrm>
            <a:off x="3482663" y="4612460"/>
            <a:ext cx="1960059" cy="6975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지역별 검색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1CA0DE-9798-439E-9894-218C1291A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5" t="13518" r="86432" b="72828"/>
          <a:stretch/>
        </p:blipFill>
        <p:spPr>
          <a:xfrm>
            <a:off x="3460399" y="2083476"/>
            <a:ext cx="568676" cy="155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E4276D-DAA9-44DE-9710-8BE0985540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12" t="13609" r="80495" b="72829"/>
          <a:stretch/>
        </p:blipFill>
        <p:spPr>
          <a:xfrm>
            <a:off x="4448677" y="2109402"/>
            <a:ext cx="1145625" cy="2084403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66D761D-DB6A-4C29-BF82-ED207859484E}"/>
              </a:ext>
            </a:extLst>
          </p:cNvPr>
          <p:cNvSpPr/>
          <p:nvPr/>
        </p:nvSpPr>
        <p:spPr>
          <a:xfrm>
            <a:off x="1370573" y="4606250"/>
            <a:ext cx="1960059" cy="6975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날짜별</a:t>
            </a:r>
            <a:r>
              <a:rPr lang="ko-KR" altLang="en-US" dirty="0"/>
              <a:t> 검색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29C45C-9FCD-47FA-B637-1BFA94F157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27" t="13519" r="72891" b="72829"/>
          <a:stretch/>
        </p:blipFill>
        <p:spPr>
          <a:xfrm>
            <a:off x="5592506" y="2109401"/>
            <a:ext cx="1566326" cy="1565795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A710095-B26F-4D17-983C-B7CE6A156C7C}"/>
              </a:ext>
            </a:extLst>
          </p:cNvPr>
          <p:cNvSpPr/>
          <p:nvPr/>
        </p:nvSpPr>
        <p:spPr>
          <a:xfrm>
            <a:off x="5592508" y="4606250"/>
            <a:ext cx="1960059" cy="6975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장르별 검색</a:t>
            </a:r>
          </a:p>
        </p:txBody>
      </p:sp>
    </p:spTree>
    <p:extLst>
      <p:ext uri="{BB962C8B-B14F-4D97-AF65-F5344CB8AC3E}">
        <p14:creationId xmlns:p14="http://schemas.microsoft.com/office/powerpoint/2010/main" val="3626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74" grpId="0" animBg="1"/>
      <p:bldP spid="74" grpId="1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완성도 </a:t>
              </a:r>
              <a:r>
                <a:rPr lang="en-US" altLang="ko-KR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: </a:t>
              </a:r>
              <a:r>
                <a:rPr lang="en-US" altLang="ko-KR" sz="32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99</a:t>
              </a:r>
              <a:r>
                <a:rPr lang="en-US" altLang="ko-KR" sz="135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%</a:t>
              </a:r>
              <a:endParaRPr lang="ko-KR" altLang="en-US" sz="135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8206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685800">
                <a:lnSpc>
                  <a:spcPct val="200000"/>
                </a:lnSpc>
                <a:defRPr/>
              </a:pPr>
              <a:r>
                <a:rPr lang="ko-KR" altLang="en-US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공연 검색 결과를 리스트로 제공한다</a:t>
              </a:r>
              <a:r>
                <a:rPr lang="en-US" altLang="ko-KR" sz="20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기능 상세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C76CFAD-1B17-410A-96C2-B9827C0A4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5" t="12220" r="61798" b="19755"/>
          <a:stretch/>
        </p:blipFill>
        <p:spPr>
          <a:xfrm>
            <a:off x="2840354" y="679443"/>
            <a:ext cx="3472525" cy="50087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DE09A8C-8287-4D24-86F1-42467475CF6E}"/>
              </a:ext>
            </a:extLst>
          </p:cNvPr>
          <p:cNvSpPr/>
          <p:nvPr/>
        </p:nvSpPr>
        <p:spPr>
          <a:xfrm>
            <a:off x="2939531" y="2295525"/>
            <a:ext cx="1216544" cy="55875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1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완성도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: </a:t>
              </a:r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90</a:t>
              </a:r>
              <a:r>
                <a:rPr kumimoji="0" lang="en-US" altLang="ko-KR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%</a:t>
              </a:r>
              <a:endParaRPr kumimoji="0" lang="ko-KR" alt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7945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사용자의 접속 위치를 가져온다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.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1" i="1" u="none" strike="noStrike" kern="1200" cap="none" spc="0" normalizeH="0" baseline="0" noProof="0" dirty="0">
                <a:ln>
                  <a:noFill/>
                </a:ln>
                <a:solidFill>
                  <a:srgbClr val="40425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상세</a:t>
            </a:r>
            <a:endParaRPr kumimoji="0" lang="en-US" altLang="ko-KR" sz="2100" b="1" i="1" u="none" strike="noStrike" kern="1200" cap="none" spc="0" normalizeH="0" baseline="0" noProof="0" dirty="0">
              <a:ln>
                <a:noFill/>
              </a:ln>
              <a:solidFill>
                <a:srgbClr val="40425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E1955AA-6435-488E-8C3B-E5D860847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57" t="40141" r="36380" b="46435"/>
          <a:stretch/>
        </p:blipFill>
        <p:spPr>
          <a:xfrm>
            <a:off x="1803921" y="2236005"/>
            <a:ext cx="5536156" cy="157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1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686491-CA94-4102-B152-FCC8348F7BE3}"/>
              </a:ext>
            </a:extLst>
          </p:cNvPr>
          <p:cNvGrpSpPr/>
          <p:nvPr/>
        </p:nvGrpSpPr>
        <p:grpSpPr>
          <a:xfrm>
            <a:off x="0" y="5759779"/>
            <a:ext cx="9144000" cy="1084291"/>
            <a:chOff x="675271" y="2381233"/>
            <a:chExt cx="3565859" cy="1664582"/>
          </a:xfrm>
        </p:grpSpPr>
        <p:sp>
          <p:nvSpPr>
            <p:cNvPr id="6" name="직사각형 5"/>
            <p:cNvSpPr/>
            <p:nvPr/>
          </p:nvSpPr>
          <p:spPr>
            <a:xfrm>
              <a:off x="675271" y="2381233"/>
              <a:ext cx="3565859" cy="16645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4042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014413" y="3603193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3170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591928" y="3603192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880685" y="3603191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169443" y="3603190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2458200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746958" y="3603189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035715" y="3603188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324473" y="3603187"/>
              <a:ext cx="234616" cy="234616"/>
            </a:xfrm>
            <a:prstGeom prst="rect">
              <a:avLst/>
            </a:prstGeom>
            <a:solidFill>
              <a:srgbClr val="4042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613230" y="3603186"/>
              <a:ext cx="234616" cy="2346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193296" y="2552570"/>
              <a:ext cx="654550" cy="820681"/>
            </a:xfrm>
            <a:prstGeom prst="rect">
              <a:avLst/>
            </a:pr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완성도 </a:t>
              </a:r>
              <a:r>
                <a:rPr lang="en-US" altLang="ko-KR" sz="160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: </a:t>
              </a:r>
              <a:r>
                <a:rPr lang="en-US" altLang="ko-KR" sz="320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99</a:t>
              </a:r>
              <a:r>
                <a:rPr lang="en-US" altLang="ko-KR" sz="1350" b="1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%</a:t>
              </a:r>
              <a:endParaRPr lang="ko-KR" altLang="en-US" sz="135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006991" y="2441777"/>
              <a:ext cx="2135734" cy="79457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defTabSz="685800">
                <a:lnSpc>
                  <a:spcPct val="200000"/>
                </a:lnSpc>
                <a:defRPr/>
              </a:pPr>
              <a:r>
                <a:rPr lang="ko-KR" altLang="en-US" sz="2000" b="1" spc="-7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공연 상세정보와 함께 부가적이 정보를 제공한다</a:t>
              </a:r>
              <a:r>
                <a:rPr lang="en-US" altLang="ko-KR" sz="2000" b="1" spc="-7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5B56EA2-3B54-47F2-AA07-AA4D66042A41}"/>
              </a:ext>
            </a:extLst>
          </p:cNvPr>
          <p:cNvSpPr/>
          <p:nvPr/>
        </p:nvSpPr>
        <p:spPr>
          <a:xfrm>
            <a:off x="188808" y="13933"/>
            <a:ext cx="3840269" cy="495725"/>
          </a:xfrm>
          <a:prstGeom prst="rect">
            <a:avLst/>
          </a:prstGeom>
        </p:spPr>
        <p:txBody>
          <a:bodyPr wrap="square" tIns="27000">
            <a:spAutoFit/>
          </a:bodyPr>
          <a:lstStyle/>
          <a:p>
            <a:pPr defTabSz="685800">
              <a:lnSpc>
                <a:spcPct val="150000"/>
              </a:lnSpc>
              <a:defRPr/>
            </a:pPr>
            <a:r>
              <a:rPr lang="ko-KR" altLang="en-US" sz="2100" b="1" i="1" dirty="0">
                <a:solidFill>
                  <a:srgbClr val="404257"/>
                </a:solidFill>
                <a:latin typeface="맑은 고딕" panose="020F0502020204030204"/>
                <a:ea typeface="맑은 고딕" panose="020B0503020000020004" pitchFamily="50" charset="-127"/>
              </a:rPr>
              <a:t>기능 상세</a:t>
            </a:r>
            <a:endParaRPr lang="en-US" altLang="ko-KR" sz="2100" b="1" i="1" dirty="0">
              <a:solidFill>
                <a:srgbClr val="404257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4066DA9-F3DF-42A5-A997-5A67321C3579}"/>
              </a:ext>
            </a:extLst>
          </p:cNvPr>
          <p:cNvCxnSpPr>
            <a:cxnSpLocks/>
          </p:cNvCxnSpPr>
          <p:nvPr/>
        </p:nvCxnSpPr>
        <p:spPr>
          <a:xfrm flipH="1">
            <a:off x="3" y="521876"/>
            <a:ext cx="9143999" cy="0"/>
          </a:xfrm>
          <a:prstGeom prst="line">
            <a:avLst/>
          </a:prstGeom>
          <a:ln w="19050">
            <a:solidFill>
              <a:srgbClr val="4042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37A0037-B07B-4AD9-8CF0-7ADF8D7BC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9" t="25926" r="27225" b="18149"/>
          <a:stretch/>
        </p:blipFill>
        <p:spPr>
          <a:xfrm>
            <a:off x="1609728" y="760180"/>
            <a:ext cx="5963993" cy="47789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E4B2FF-FBE7-4201-9670-A7856F68772B}"/>
              </a:ext>
            </a:extLst>
          </p:cNvPr>
          <p:cNvSpPr/>
          <p:nvPr/>
        </p:nvSpPr>
        <p:spPr>
          <a:xfrm>
            <a:off x="5400675" y="2724152"/>
            <a:ext cx="1390650" cy="619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BD7F42-DAAD-4348-9748-3638786E6A05}"/>
              </a:ext>
            </a:extLst>
          </p:cNvPr>
          <p:cNvSpPr/>
          <p:nvPr/>
        </p:nvSpPr>
        <p:spPr>
          <a:xfrm>
            <a:off x="4560197" y="3343275"/>
            <a:ext cx="2766806" cy="187824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100F60-A247-4A09-B702-1BC0C8842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24" t="60370" r="36199" b="23334"/>
          <a:stretch/>
        </p:blipFill>
        <p:spPr>
          <a:xfrm>
            <a:off x="5160658" y="3720139"/>
            <a:ext cx="1171445" cy="14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5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897</Words>
  <Application>Microsoft Office PowerPoint</Application>
  <PresentationFormat>화면 슬라이드 쇼(4:3)</PresentationFormat>
  <Paragraphs>171</Paragraphs>
  <Slides>23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Abadi</vt:lpstr>
      <vt:lpstr>Arial</vt:lpstr>
      <vt:lpstr>Calibri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민광 송</dc:creator>
  <cp:lastModifiedBy>민광 송</cp:lastModifiedBy>
  <cp:revision>94</cp:revision>
  <dcterms:created xsi:type="dcterms:W3CDTF">2018-12-12T08:42:39Z</dcterms:created>
  <dcterms:modified xsi:type="dcterms:W3CDTF">2018-12-13T19:09:10Z</dcterms:modified>
</cp:coreProperties>
</file>